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12.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82" r:id="rId2"/>
  </p:sldMasterIdLst>
  <p:notesMasterIdLst>
    <p:notesMasterId r:id="rId103"/>
  </p:notesMasterIdLst>
  <p:sldIdLst>
    <p:sldId id="322" r:id="rId3"/>
    <p:sldId id="323" r:id="rId4"/>
    <p:sldId id="256" r:id="rId5"/>
    <p:sldId id="257" r:id="rId6"/>
    <p:sldId id="265" r:id="rId7"/>
    <p:sldId id="258" r:id="rId8"/>
    <p:sldId id="259" r:id="rId9"/>
    <p:sldId id="260" r:id="rId10"/>
    <p:sldId id="264" r:id="rId11"/>
    <p:sldId id="261" r:id="rId12"/>
    <p:sldId id="266" r:id="rId13"/>
    <p:sldId id="262" r:id="rId14"/>
    <p:sldId id="263" r:id="rId15"/>
    <p:sldId id="267" r:id="rId16"/>
    <p:sldId id="272" r:id="rId17"/>
    <p:sldId id="268" r:id="rId18"/>
    <p:sldId id="269" r:id="rId19"/>
    <p:sldId id="270" r:id="rId20"/>
    <p:sldId id="271" r:id="rId21"/>
    <p:sldId id="328" r:id="rId22"/>
    <p:sldId id="324" r:id="rId23"/>
    <p:sldId id="336" r:id="rId24"/>
    <p:sldId id="340" r:id="rId25"/>
    <p:sldId id="341" r:id="rId26"/>
    <p:sldId id="342" r:id="rId27"/>
    <p:sldId id="343" r:id="rId28"/>
    <p:sldId id="344" r:id="rId29"/>
    <p:sldId id="345" r:id="rId30"/>
    <p:sldId id="346" r:id="rId31"/>
    <p:sldId id="347" r:id="rId32"/>
    <p:sldId id="348" r:id="rId33"/>
    <p:sldId id="349" r:id="rId34"/>
    <p:sldId id="350" r:id="rId35"/>
    <p:sldId id="351" r:id="rId36"/>
    <p:sldId id="352" r:id="rId37"/>
    <p:sldId id="353" r:id="rId38"/>
    <p:sldId id="354" r:id="rId39"/>
    <p:sldId id="355" r:id="rId40"/>
    <p:sldId id="356" r:id="rId41"/>
    <p:sldId id="357" r:id="rId42"/>
    <p:sldId id="358" r:id="rId43"/>
    <p:sldId id="359" r:id="rId44"/>
    <p:sldId id="360" r:id="rId45"/>
    <p:sldId id="361" r:id="rId46"/>
    <p:sldId id="362" r:id="rId47"/>
    <p:sldId id="365" r:id="rId48"/>
    <p:sldId id="363" r:id="rId49"/>
    <p:sldId id="364" r:id="rId50"/>
    <p:sldId id="337" r:id="rId51"/>
    <p:sldId id="273" r:id="rId52"/>
    <p:sldId id="275" r:id="rId53"/>
    <p:sldId id="276" r:id="rId54"/>
    <p:sldId id="277" r:id="rId55"/>
    <p:sldId id="278" r:id="rId56"/>
    <p:sldId id="279" r:id="rId57"/>
    <p:sldId id="321" r:id="rId58"/>
    <p:sldId id="280" r:id="rId59"/>
    <p:sldId id="281" r:id="rId60"/>
    <p:sldId id="282" r:id="rId61"/>
    <p:sldId id="283" r:id="rId62"/>
    <p:sldId id="284" r:id="rId63"/>
    <p:sldId id="285" r:id="rId64"/>
    <p:sldId id="286" r:id="rId65"/>
    <p:sldId id="287" r:id="rId66"/>
    <p:sldId id="288" r:id="rId67"/>
    <p:sldId id="289" r:id="rId68"/>
    <p:sldId id="290" r:id="rId69"/>
    <p:sldId id="291" r:id="rId70"/>
    <p:sldId id="292" r:id="rId71"/>
    <p:sldId id="293" r:id="rId72"/>
    <p:sldId id="294" r:id="rId73"/>
    <p:sldId id="295" r:id="rId74"/>
    <p:sldId id="296" r:id="rId75"/>
    <p:sldId id="297" r:id="rId76"/>
    <p:sldId id="298" r:id="rId77"/>
    <p:sldId id="325" r:id="rId78"/>
    <p:sldId id="299" r:id="rId79"/>
    <p:sldId id="300" r:id="rId80"/>
    <p:sldId id="301" r:id="rId81"/>
    <p:sldId id="302" r:id="rId82"/>
    <p:sldId id="304" r:id="rId83"/>
    <p:sldId id="305" r:id="rId84"/>
    <p:sldId id="326" r:id="rId85"/>
    <p:sldId id="306" r:id="rId86"/>
    <p:sldId id="307" r:id="rId87"/>
    <p:sldId id="308" r:id="rId88"/>
    <p:sldId id="309" r:id="rId89"/>
    <p:sldId id="310" r:id="rId90"/>
    <p:sldId id="311" r:id="rId91"/>
    <p:sldId id="312" r:id="rId92"/>
    <p:sldId id="313" r:id="rId93"/>
    <p:sldId id="314" r:id="rId94"/>
    <p:sldId id="315" r:id="rId95"/>
    <p:sldId id="316" r:id="rId96"/>
    <p:sldId id="317" r:id="rId97"/>
    <p:sldId id="318" r:id="rId98"/>
    <p:sldId id="319" r:id="rId99"/>
    <p:sldId id="320" r:id="rId100"/>
    <p:sldId id="327" r:id="rId101"/>
    <p:sldId id="338" r:id="rId10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96" autoAdjust="0"/>
    <p:restoredTop sz="92821" autoAdjust="0"/>
  </p:normalViewPr>
  <p:slideViewPr>
    <p:cSldViewPr>
      <p:cViewPr varScale="1">
        <p:scale>
          <a:sx n="69" d="100"/>
          <a:sy n="69" d="100"/>
        </p:scale>
        <p:origin x="-1026" y="-102"/>
      </p:cViewPr>
      <p:guideLst>
        <p:guide orient="horz" pos="2160"/>
        <p:guide pos="2880"/>
      </p:guideLst>
    </p:cSldViewPr>
  </p:slideViewPr>
  <p:outlineViewPr>
    <p:cViewPr>
      <p:scale>
        <a:sx n="33" d="100"/>
        <a:sy n="33" d="100"/>
      </p:scale>
      <p:origin x="0" y="24312"/>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tableStyles" Target="tableStyles.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3B47CBB7-43E8-4DB5-BE06-B2B2F4BEAAB4}" type="datetimeFigureOut">
              <a:rPr lang="en-US"/>
              <a:pPr>
                <a:defRPr/>
              </a:pPr>
              <a:t>4/1/2010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BF908354-4FE2-4823-BDB1-8175EDD67F9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I would like to welcome all of you to our presentation about a GPS tracking system.  </a:t>
            </a:r>
          </a:p>
          <a:p>
            <a:pPr eaLnBrk="1" hangingPunct="1">
              <a:spcBef>
                <a:spcPct val="0"/>
              </a:spcBef>
            </a:pPr>
            <a:r>
              <a:rPr lang="en-US" smtClean="0"/>
              <a:t>Our team included 5 students from the Electrical and Computer Engineering department at the university of Utah, (say each by name).</a:t>
            </a:r>
          </a:p>
        </p:txBody>
      </p:sp>
      <p:sp>
        <p:nvSpPr>
          <p:cNvPr id="553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8758EB7-3E8C-4316-A73F-AC618953A40F}" type="slidenum">
              <a:rPr lang="en-US" smtClean="0"/>
              <a:pPr/>
              <a:t>3</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AB7428E-7516-754B-A81C-EE8F9471F69B}" type="slidenum">
              <a:rPr lang="en-US" smtClean="0"/>
              <a:pPr/>
              <a:t>86</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AB7428E-7516-754B-A81C-EE8F9471F69B}" type="slidenum">
              <a:rPr lang="en-US" smtClean="0"/>
              <a:pPr/>
              <a:t>87</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t>
            </a:r>
            <a:r>
              <a:rPr lang="en-US" dirty="0" err="1" smtClean="0"/>
              <a:t>Matlab</a:t>
            </a:r>
            <a:r>
              <a:rPr lang="en-US" dirty="0" smtClean="0"/>
              <a:t> code does the acquisition, tracking, and position solution in the same program.</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AB7428E-7516-754B-A81C-EE8F9471F69B}" type="slidenum">
              <a:rPr lang="en-US" smtClean="0"/>
              <a:pPr/>
              <a:t>90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F908354-4FE2-4823-BDB1-8175EDD67F90}" type="slidenum">
              <a:rPr lang="en-US" smtClean="0"/>
              <a:pPr>
                <a:defRPr/>
              </a:pPr>
              <a:t>96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My portion of the presentation will give an overview of the project and introduce its main components.  I will first introduce the reasoning behind a GPS tracking system. I will then discuss the design requirements along with the design that the team from the previous year came up with.  I will discuss the design that we decided on, there were some modifications that we discovered needed to be introduced.  Lastly, I will give a brief introduction to each part of the project.</a:t>
            </a:r>
          </a:p>
        </p:txBody>
      </p:sp>
      <p:sp>
        <p:nvSpPr>
          <p:cNvPr id="563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45B455B-D772-4CB3-B40D-7A7A818123D6}" type="slidenum">
              <a:rPr lang="en-US" smtClean="0"/>
              <a:pPr/>
              <a:t>4</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5734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Now one may ask, what is GPS? And how does it work?  GPS stands for Global Positioning System, it consists of a constellation of satellites, 30 of them was the figure that I found, orbiting the earth.  One of the features of this constellation is that at any point on the earth, there are guaranteed to be at least 4 satellites that a receiver would be able to get signals from.  This is the number of satellites a GPS receiver needs to calculate its position on the earth.</a:t>
            </a:r>
          </a:p>
        </p:txBody>
      </p:sp>
      <p:sp>
        <p:nvSpPr>
          <p:cNvPr id="573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DE0ADDD-CEF2-4A73-A171-B47CB4252886}" type="slidenum">
              <a:rPr lang="en-US" smtClean="0"/>
              <a:pPr/>
              <a:t>5</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p:spPr>
      </p:sp>
      <p:sp>
        <p:nvSpPr>
          <p:cNvPr id="5837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In order for a GPS receiver to calculate one position, it needs 40 seconds of data.  The data is processed internally, that is processed with the same machine that gathered the data.  After this, the receiver’s position can be tracked in real time, showing exactly where it is as it moves.  This allows applications to calculate a position and be accurate within a few meters, and with the more advanced ones, within centimeters.  </a:t>
            </a:r>
          </a:p>
        </p:txBody>
      </p:sp>
      <p:sp>
        <p:nvSpPr>
          <p:cNvPr id="583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9179049-D03C-46BA-87E4-F31566881A3E}" type="slidenum">
              <a:rPr lang="en-US" smtClean="0"/>
              <a:pPr/>
              <a:t>6</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However, there are parts of this solution that make that make it less compatible with other applications.  For example, what if you wanted to track a position over time with a portable device.  The large amount of data would require larger amounts of space, and continuously processing that data would require the resources of a processor, which when it is always on would consume large amounts of power.  These things make this solution for smaller devices less feasable.</a:t>
            </a:r>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FDBFEE3-0016-46C2-99C4-7157E74E2B30}" type="slidenum">
              <a:rPr lang="en-US" smtClean="0"/>
              <a:pPr/>
              <a:t>7</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p:spPr>
      </p:sp>
      <p:sp>
        <p:nvSpPr>
          <p:cNvPr id="6041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To help with this, there is a concept of a portable GPS tracking device. To save on power, short GPS samples are taken periodically and only when needed (such as when the device is moved).  The samples are later transferred to a PC, where post-processing and a web service fill in the gaps to provide the data needed to calculate a position.  </a:t>
            </a:r>
          </a:p>
          <a:p>
            <a:r>
              <a:rPr lang="en-US" smtClean="0"/>
              <a:t>One example of a product that this project was inspired by was from a company called GeoTate.  Their device had the ability to be plugged into a camera, and for each picture that was taken, a .2 second long GPS sample was also taken by this device.  Later, when the memory was plugged into a computer, an application would lookup the rest of the needed data on an online database that stores GPS satellite info using the collected samples. This would allow for the application to calculate the position on earth where each picture was taken.</a:t>
            </a:r>
          </a:p>
        </p:txBody>
      </p:sp>
      <p:sp>
        <p:nvSpPr>
          <p:cNvPr id="604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D2FC2D7-5312-4405-A83E-19759C63E180}" type="slidenum">
              <a:rPr lang="en-US" smtClean="0"/>
              <a:pPr/>
              <a:t>8</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6144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For this project, we needed to design a device for Sandia Labs that does something similar.  It needed to run off of CR2 batteries, commonly used in cameras.  We also had some size constraints. It needed to be compatible with the Sandia Stack, a device that is able to stack different chips and be stored for 2 weeks, running each of the devices.  An eventual application of our chip would be to plug in our device to the Sandia Stack and then ship it with some cargo, it would then track the whereabouts of the cargo while it was being shipped.</a:t>
            </a:r>
          </a:p>
        </p:txBody>
      </p:sp>
      <p:sp>
        <p:nvSpPr>
          <p:cNvPr id="6144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C002094-F24F-4E7E-AE21-6B1EE56B74C5}" type="slidenum">
              <a:rPr lang="en-US" smtClean="0"/>
              <a:pPr/>
              <a:t>9</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F908354-4FE2-4823-BDB1-8175EDD67F90}" type="slidenum">
              <a:rPr lang="en-US" smtClean="0"/>
              <a:pPr>
                <a:defRPr/>
              </a:pPr>
              <a:t>77</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AB7428E-7516-754B-A81C-EE8F9471F69B}" type="slidenum">
              <a:rPr lang="en-US" smtClean="0"/>
              <a:pPr/>
              <a:t>85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Oval 3"/>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defRPr/>
            </a:pPr>
            <a:endParaRPr lang="en-US"/>
          </a:p>
        </p:txBody>
      </p:sp>
      <p:sp>
        <p:nvSpPr>
          <p:cNvPr id="5" name="Oval 4"/>
          <p:cNvSpPr/>
          <p:nvPr/>
        </p:nvSpPr>
        <p:spPr>
          <a:xfrm>
            <a:off x="1157288" y="1344613"/>
            <a:ext cx="63500" cy="65087"/>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defRPr/>
            </a:pPr>
            <a:endParaRPr lang="en-US"/>
          </a:p>
        </p:txBody>
      </p:sp>
      <p:sp>
        <p:nvSpPr>
          <p:cNvPr id="14" name="Title 13"/>
          <p:cNvSpPr>
            <a:spLocks noGrp="1"/>
          </p:cNvSpPr>
          <p:nvPr>
            <p:ph type="ctrTitle"/>
          </p:nvPr>
        </p:nvSpPr>
        <p:spPr>
          <a:xfrm>
            <a:off x="1432560" y="359898"/>
            <a:ext cx="7406640" cy="1472184"/>
          </a:xfrm>
        </p:spPr>
        <p:txBody>
          <a:bodyPr anchor="b"/>
          <a:lstStyle>
            <a:lvl1pPr algn="l">
              <a:defRPr/>
            </a:lvl1pPr>
            <a:extLst/>
          </a:lstStyle>
          <a:p>
            <a:r>
              <a:rPr lang="en-US" smtClean="0"/>
              <a:t>Click to edit Master title style</a:t>
            </a:r>
            <a:endParaRPr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6" name="Date Placeholder 6"/>
          <p:cNvSpPr>
            <a:spLocks noGrp="1"/>
          </p:cNvSpPr>
          <p:nvPr>
            <p:ph type="dt" sz="half" idx="10"/>
          </p:nvPr>
        </p:nvSpPr>
        <p:spPr/>
        <p:txBody>
          <a:bodyPr/>
          <a:lstStyle>
            <a:lvl1pPr>
              <a:defRPr/>
            </a:lvl1pPr>
            <a:extLst/>
          </a:lstStyle>
          <a:p>
            <a:pPr>
              <a:defRPr/>
            </a:pPr>
            <a:fld id="{B0D5EA46-CB48-46F5-B200-DF6649C6DDB4}" type="datetimeFigureOut">
              <a:rPr lang="en-US"/>
              <a:pPr>
                <a:defRPr/>
              </a:pPr>
              <a:t>4/1/2010</a:t>
            </a:fld>
            <a:endParaRPr lang="en-US"/>
          </a:p>
        </p:txBody>
      </p:sp>
      <p:sp>
        <p:nvSpPr>
          <p:cNvPr id="7" name="Footer Placeholder 19"/>
          <p:cNvSpPr>
            <a:spLocks noGrp="1"/>
          </p:cNvSpPr>
          <p:nvPr>
            <p:ph type="ftr" sz="quarter" idx="11"/>
          </p:nvPr>
        </p:nvSpPr>
        <p:spPr/>
        <p:txBody>
          <a:bodyPr/>
          <a:lstStyle>
            <a:lvl1pPr>
              <a:defRPr/>
            </a:lvl1pPr>
            <a:extLst/>
          </a:lstStyle>
          <a:p>
            <a:pPr>
              <a:defRPr/>
            </a:pPr>
            <a:endParaRPr lang="en-US"/>
          </a:p>
        </p:txBody>
      </p:sp>
      <p:sp>
        <p:nvSpPr>
          <p:cNvPr id="8" name="Slide Number Placeholder 9"/>
          <p:cNvSpPr>
            <a:spLocks noGrp="1"/>
          </p:cNvSpPr>
          <p:nvPr>
            <p:ph type="sldNum" sz="quarter" idx="12"/>
          </p:nvPr>
        </p:nvSpPr>
        <p:spPr/>
        <p:txBody>
          <a:bodyPr/>
          <a:lstStyle>
            <a:lvl1pPr>
              <a:defRPr/>
            </a:lvl1pPr>
            <a:extLst/>
          </a:lstStyle>
          <a:p>
            <a:pPr>
              <a:defRPr/>
            </a:pPr>
            <a:fld id="{C04290DD-8DCE-4E18-8600-68232ED4CB8C}"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23"/>
          <p:cNvSpPr>
            <a:spLocks noGrp="1"/>
          </p:cNvSpPr>
          <p:nvPr>
            <p:ph type="dt" sz="half" idx="10"/>
          </p:nvPr>
        </p:nvSpPr>
        <p:spPr/>
        <p:txBody>
          <a:bodyPr/>
          <a:lstStyle>
            <a:lvl1pPr>
              <a:defRPr/>
            </a:lvl1pPr>
          </a:lstStyle>
          <a:p>
            <a:pPr>
              <a:defRPr/>
            </a:pPr>
            <a:fld id="{55A8B3FF-B94A-42BA-B05D-C054894D5E88}" type="datetimeFigureOut">
              <a:rPr lang="en-US"/>
              <a:pPr>
                <a:defRPr/>
              </a:pPr>
              <a:t>4/1/2010</a:t>
            </a:fld>
            <a:endParaRPr lang="en-US"/>
          </a:p>
        </p:txBody>
      </p:sp>
      <p:sp>
        <p:nvSpPr>
          <p:cNvPr id="5" name="Footer Placeholder 9"/>
          <p:cNvSpPr>
            <a:spLocks noGrp="1"/>
          </p:cNvSpPr>
          <p:nvPr>
            <p:ph type="ftr" sz="quarter" idx="11"/>
          </p:nvPr>
        </p:nvSpPr>
        <p:spPr/>
        <p:txBody>
          <a:bodyPr/>
          <a:lstStyle>
            <a:lvl1pPr>
              <a:defRPr/>
            </a:lvl1pPr>
          </a:lstStyle>
          <a:p>
            <a:pPr>
              <a:defRPr/>
            </a:pPr>
            <a:endParaRPr lang="en-US"/>
          </a:p>
        </p:txBody>
      </p:sp>
      <p:sp>
        <p:nvSpPr>
          <p:cNvPr id="6" name="Slide Number Placeholder 21"/>
          <p:cNvSpPr>
            <a:spLocks noGrp="1"/>
          </p:cNvSpPr>
          <p:nvPr>
            <p:ph type="sldNum" sz="quarter" idx="12"/>
          </p:nvPr>
        </p:nvSpPr>
        <p:spPr/>
        <p:txBody>
          <a:bodyPr/>
          <a:lstStyle>
            <a:lvl1pPr>
              <a:defRPr/>
            </a:lvl1pPr>
          </a:lstStyle>
          <a:p>
            <a:pPr>
              <a:defRPr/>
            </a:pPr>
            <a:fld id="{9BE92D17-FABA-4D45-9F49-51291A31F478}"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23"/>
          <p:cNvSpPr>
            <a:spLocks noGrp="1"/>
          </p:cNvSpPr>
          <p:nvPr>
            <p:ph type="dt" sz="half" idx="10"/>
          </p:nvPr>
        </p:nvSpPr>
        <p:spPr/>
        <p:txBody>
          <a:bodyPr/>
          <a:lstStyle>
            <a:lvl1pPr>
              <a:defRPr/>
            </a:lvl1pPr>
          </a:lstStyle>
          <a:p>
            <a:pPr>
              <a:defRPr/>
            </a:pPr>
            <a:fld id="{2CA20A6A-A3DC-42F9-963F-9DF752D1FB72}" type="datetimeFigureOut">
              <a:rPr lang="en-US"/>
              <a:pPr>
                <a:defRPr/>
              </a:pPr>
              <a:t>4/1/2010</a:t>
            </a:fld>
            <a:endParaRPr lang="en-US"/>
          </a:p>
        </p:txBody>
      </p:sp>
      <p:sp>
        <p:nvSpPr>
          <p:cNvPr id="5" name="Footer Placeholder 9"/>
          <p:cNvSpPr>
            <a:spLocks noGrp="1"/>
          </p:cNvSpPr>
          <p:nvPr>
            <p:ph type="ftr" sz="quarter" idx="11"/>
          </p:nvPr>
        </p:nvSpPr>
        <p:spPr/>
        <p:txBody>
          <a:bodyPr/>
          <a:lstStyle>
            <a:lvl1pPr>
              <a:defRPr/>
            </a:lvl1pPr>
          </a:lstStyle>
          <a:p>
            <a:pPr>
              <a:defRPr/>
            </a:pPr>
            <a:endParaRPr lang="en-US"/>
          </a:p>
        </p:txBody>
      </p:sp>
      <p:sp>
        <p:nvSpPr>
          <p:cNvPr id="6" name="Slide Number Placeholder 21"/>
          <p:cNvSpPr>
            <a:spLocks noGrp="1"/>
          </p:cNvSpPr>
          <p:nvPr>
            <p:ph type="sldNum" sz="quarter" idx="12"/>
          </p:nvPr>
        </p:nvSpPr>
        <p:spPr/>
        <p:txBody>
          <a:bodyPr/>
          <a:lstStyle>
            <a:lvl1pPr>
              <a:defRPr/>
            </a:lvl1pPr>
          </a:lstStyle>
          <a:p>
            <a:pPr>
              <a:defRPr/>
            </a:pPr>
            <a:fld id="{E95B895F-7D32-4DCC-87B1-B3CD50606DE4}"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lash Code">
    <p:spTree>
      <p:nvGrpSpPr>
        <p:cNvPr id="1" name=""/>
        <p:cNvGrpSpPr/>
        <p:nvPr/>
      </p:nvGrpSpPr>
      <p:grpSpPr>
        <a:xfrm>
          <a:off x="0" y="0"/>
          <a:ext cx="0" cy="0"/>
          <a:chOff x="0" y="0"/>
          <a:chExt cx="0" cy="0"/>
        </a:xfrm>
      </p:grpSpPr>
      <p:sp>
        <p:nvSpPr>
          <p:cNvPr id="4" name="TextBox 3"/>
          <p:cNvSpPr txBox="1"/>
          <p:nvPr userDrawn="1"/>
        </p:nvSpPr>
        <p:spPr>
          <a:xfrm>
            <a:off x="533400" y="685800"/>
            <a:ext cx="8153400" cy="523875"/>
          </a:xfrm>
          <a:prstGeom prst="rect">
            <a:avLst/>
          </a:prstGeom>
          <a:noFill/>
        </p:spPr>
        <p:txBody>
          <a:bodyPr>
            <a:spAutoFit/>
          </a:bodyPr>
          <a:lstStyle/>
          <a:p>
            <a:pPr algn="ctr" fontAlgn="auto">
              <a:spcBef>
                <a:spcPts val="0"/>
              </a:spcBef>
              <a:spcAft>
                <a:spcPts val="0"/>
              </a:spcAft>
              <a:defRPr/>
            </a:pPr>
            <a:r>
              <a:rPr lang="en-US" sz="2800" b="1" dirty="0">
                <a:latin typeface="+mn-lt"/>
              </a:rPr>
              <a:t>Flash Programming</a:t>
            </a:r>
          </a:p>
        </p:txBody>
      </p:sp>
      <p:pic>
        <p:nvPicPr>
          <p:cNvPr id="5" name="Picture 7" descr="workingcode.bmp"/>
          <p:cNvPicPr>
            <a:picLocks noChangeAspect="1"/>
          </p:cNvPicPr>
          <p:nvPr userDrawn="1"/>
        </p:nvPicPr>
        <p:blipFill>
          <a:blip r:embed="rId2" cstate="print"/>
          <a:srcRect/>
          <a:stretch>
            <a:fillRect/>
          </a:stretch>
        </p:blipFill>
        <p:spPr bwMode="auto">
          <a:xfrm>
            <a:off x="3581400" y="1600200"/>
            <a:ext cx="5076825" cy="4495800"/>
          </a:xfrm>
          <a:prstGeom prst="rect">
            <a:avLst/>
          </a:prstGeom>
          <a:noFill/>
          <a:ln w="9525">
            <a:noFill/>
            <a:miter lim="800000"/>
            <a:headEnd/>
            <a:tailEnd/>
          </a:ln>
        </p:spPr>
      </p:pic>
      <p:sp>
        <p:nvSpPr>
          <p:cNvPr id="6" name="TextBox 5"/>
          <p:cNvSpPr txBox="1"/>
          <p:nvPr userDrawn="1"/>
        </p:nvSpPr>
        <p:spPr>
          <a:xfrm>
            <a:off x="381000" y="1676400"/>
            <a:ext cx="3124200" cy="338138"/>
          </a:xfrm>
          <a:prstGeom prst="rect">
            <a:avLst/>
          </a:prstGeom>
          <a:noFill/>
          <a:ln>
            <a:solidFill>
              <a:schemeClr val="tx1"/>
            </a:solidFill>
          </a:ln>
        </p:spPr>
        <p:txBody>
          <a:bodyPr>
            <a:spAutoFit/>
          </a:bodyPr>
          <a:lstStyle/>
          <a:p>
            <a:pPr fontAlgn="auto">
              <a:spcBef>
                <a:spcPts val="0"/>
              </a:spcBef>
              <a:spcAft>
                <a:spcPts val="0"/>
              </a:spcAft>
              <a:defRPr/>
            </a:pPr>
            <a:r>
              <a:rPr lang="en-US" sz="1600" dirty="0">
                <a:latin typeface="+mn-lt"/>
              </a:rPr>
              <a:t>Setup ports, both </a:t>
            </a:r>
            <a:r>
              <a:rPr lang="en-US" sz="1600" dirty="0" err="1">
                <a:latin typeface="+mn-lt"/>
              </a:rPr>
              <a:t>muxes</a:t>
            </a:r>
            <a:r>
              <a:rPr lang="en-US" sz="1600" dirty="0">
                <a:latin typeface="+mn-lt"/>
              </a:rPr>
              <a:t> = MCU</a:t>
            </a:r>
          </a:p>
        </p:txBody>
      </p:sp>
      <p:sp>
        <p:nvSpPr>
          <p:cNvPr id="7" name="TextBox 6"/>
          <p:cNvSpPr txBox="1"/>
          <p:nvPr userDrawn="1"/>
        </p:nvSpPr>
        <p:spPr>
          <a:xfrm>
            <a:off x="381000" y="2022475"/>
            <a:ext cx="3124200" cy="369888"/>
          </a:xfrm>
          <a:prstGeom prst="rect">
            <a:avLst/>
          </a:prstGeom>
          <a:noFill/>
          <a:ln>
            <a:solidFill>
              <a:schemeClr val="tx1"/>
            </a:solidFill>
          </a:ln>
        </p:spPr>
        <p:txBody>
          <a:bodyPr>
            <a:spAutoFit/>
          </a:bodyPr>
          <a:lstStyle/>
          <a:p>
            <a:pPr fontAlgn="auto">
              <a:spcBef>
                <a:spcPts val="0"/>
              </a:spcBef>
              <a:spcAft>
                <a:spcPts val="0"/>
              </a:spcAft>
              <a:defRPr/>
            </a:pPr>
            <a:r>
              <a:rPr lang="en-US" dirty="0">
                <a:latin typeface="+mn-lt"/>
              </a:rPr>
              <a:t>send reset and write command</a:t>
            </a:r>
          </a:p>
        </p:txBody>
      </p:sp>
      <p:sp>
        <p:nvSpPr>
          <p:cNvPr id="8" name="TextBox 7"/>
          <p:cNvSpPr txBox="1"/>
          <p:nvPr userDrawn="1"/>
        </p:nvSpPr>
        <p:spPr>
          <a:xfrm>
            <a:off x="381000" y="2398713"/>
            <a:ext cx="3124200" cy="369887"/>
          </a:xfrm>
          <a:prstGeom prst="rect">
            <a:avLst/>
          </a:prstGeom>
          <a:noFill/>
          <a:ln>
            <a:solidFill>
              <a:schemeClr val="tx1"/>
            </a:solidFill>
          </a:ln>
        </p:spPr>
        <p:txBody>
          <a:bodyPr>
            <a:spAutoFit/>
          </a:bodyPr>
          <a:lstStyle/>
          <a:p>
            <a:pPr fontAlgn="auto">
              <a:spcBef>
                <a:spcPts val="0"/>
              </a:spcBef>
              <a:spcAft>
                <a:spcPts val="0"/>
              </a:spcAft>
              <a:defRPr/>
            </a:pPr>
            <a:r>
              <a:rPr lang="en-US" dirty="0">
                <a:latin typeface="+mn-lt"/>
              </a:rPr>
              <a:t>Switch mux1 = front end</a:t>
            </a:r>
          </a:p>
        </p:txBody>
      </p:sp>
      <p:sp>
        <p:nvSpPr>
          <p:cNvPr id="9" name="TextBox 8"/>
          <p:cNvSpPr txBox="1"/>
          <p:nvPr userDrawn="1"/>
        </p:nvSpPr>
        <p:spPr>
          <a:xfrm>
            <a:off x="381000" y="2776538"/>
            <a:ext cx="3124200" cy="368300"/>
          </a:xfrm>
          <a:prstGeom prst="rect">
            <a:avLst/>
          </a:prstGeom>
          <a:noFill/>
          <a:ln>
            <a:solidFill>
              <a:schemeClr val="tx1"/>
            </a:solidFill>
          </a:ln>
        </p:spPr>
        <p:txBody>
          <a:bodyPr>
            <a:spAutoFit/>
          </a:bodyPr>
          <a:lstStyle/>
          <a:p>
            <a:pPr fontAlgn="auto">
              <a:spcBef>
                <a:spcPts val="0"/>
              </a:spcBef>
              <a:spcAft>
                <a:spcPts val="0"/>
              </a:spcAft>
              <a:defRPr/>
            </a:pPr>
            <a:r>
              <a:rPr lang="en-US" dirty="0">
                <a:latin typeface="+mn-lt"/>
              </a:rPr>
              <a:t>Wait for page to fill</a:t>
            </a:r>
          </a:p>
        </p:txBody>
      </p:sp>
      <p:sp>
        <p:nvSpPr>
          <p:cNvPr id="10" name="TextBox 9"/>
          <p:cNvSpPr txBox="1"/>
          <p:nvPr userDrawn="1"/>
        </p:nvSpPr>
        <p:spPr>
          <a:xfrm>
            <a:off x="381000" y="3152775"/>
            <a:ext cx="3124200" cy="369888"/>
          </a:xfrm>
          <a:prstGeom prst="rect">
            <a:avLst/>
          </a:prstGeom>
          <a:noFill/>
          <a:ln>
            <a:solidFill>
              <a:schemeClr val="tx1"/>
            </a:solidFill>
          </a:ln>
        </p:spPr>
        <p:txBody>
          <a:bodyPr>
            <a:spAutoFit/>
          </a:bodyPr>
          <a:lstStyle/>
          <a:p>
            <a:pPr fontAlgn="auto">
              <a:spcBef>
                <a:spcPts val="0"/>
              </a:spcBef>
              <a:spcAft>
                <a:spcPts val="0"/>
              </a:spcAft>
              <a:defRPr/>
            </a:pPr>
            <a:r>
              <a:rPr lang="en-US" dirty="0">
                <a:latin typeface="+mn-lt"/>
              </a:rPr>
              <a:t>Loop begins here</a:t>
            </a:r>
          </a:p>
        </p:txBody>
      </p:sp>
      <p:sp>
        <p:nvSpPr>
          <p:cNvPr id="11" name="TextBox 10"/>
          <p:cNvSpPr txBox="1"/>
          <p:nvPr userDrawn="1"/>
        </p:nvSpPr>
        <p:spPr>
          <a:xfrm>
            <a:off x="381000" y="3530600"/>
            <a:ext cx="3124200" cy="368300"/>
          </a:xfrm>
          <a:prstGeom prst="rect">
            <a:avLst/>
          </a:prstGeom>
          <a:noFill/>
          <a:ln>
            <a:solidFill>
              <a:schemeClr val="tx1"/>
            </a:solidFill>
          </a:ln>
        </p:spPr>
        <p:txBody>
          <a:bodyPr>
            <a:spAutoFit/>
          </a:bodyPr>
          <a:lstStyle/>
          <a:p>
            <a:pPr fontAlgn="auto">
              <a:spcBef>
                <a:spcPts val="0"/>
              </a:spcBef>
              <a:spcAft>
                <a:spcPts val="0"/>
              </a:spcAft>
              <a:defRPr/>
            </a:pPr>
            <a:r>
              <a:rPr lang="en-US" dirty="0">
                <a:latin typeface="+mn-lt"/>
              </a:rPr>
              <a:t>Toggle both </a:t>
            </a:r>
            <a:r>
              <a:rPr lang="en-US" dirty="0" err="1">
                <a:latin typeface="+mn-lt"/>
              </a:rPr>
              <a:t>muxes</a:t>
            </a:r>
            <a:r>
              <a:rPr lang="en-US" dirty="0">
                <a:latin typeface="+mn-lt"/>
              </a:rPr>
              <a:t> with </a:t>
            </a:r>
            <a:r>
              <a:rPr lang="en-US" dirty="0" err="1">
                <a:latin typeface="+mn-lt"/>
              </a:rPr>
              <a:t>xor</a:t>
            </a:r>
            <a:endParaRPr lang="en-US" dirty="0">
              <a:latin typeface="+mn-lt"/>
            </a:endParaRPr>
          </a:p>
        </p:txBody>
      </p:sp>
      <p:sp>
        <p:nvSpPr>
          <p:cNvPr id="12" name="TextBox 11"/>
          <p:cNvSpPr txBox="1"/>
          <p:nvPr userDrawn="1"/>
        </p:nvSpPr>
        <p:spPr>
          <a:xfrm>
            <a:off x="381000" y="3906838"/>
            <a:ext cx="3124200" cy="369887"/>
          </a:xfrm>
          <a:prstGeom prst="rect">
            <a:avLst/>
          </a:prstGeom>
          <a:noFill/>
          <a:ln>
            <a:solidFill>
              <a:schemeClr val="tx1"/>
            </a:solidFill>
          </a:ln>
        </p:spPr>
        <p:txBody>
          <a:bodyPr>
            <a:spAutoFit/>
          </a:bodyPr>
          <a:lstStyle/>
          <a:p>
            <a:pPr fontAlgn="auto">
              <a:spcBef>
                <a:spcPts val="0"/>
              </a:spcBef>
              <a:spcAft>
                <a:spcPts val="0"/>
              </a:spcAft>
              <a:defRPr/>
            </a:pPr>
            <a:r>
              <a:rPr lang="en-US" dirty="0">
                <a:latin typeface="+mn-lt"/>
              </a:rPr>
              <a:t>Write stop bit</a:t>
            </a:r>
          </a:p>
        </p:txBody>
      </p:sp>
      <p:sp>
        <p:nvSpPr>
          <p:cNvPr id="13" name="TextBox 12"/>
          <p:cNvSpPr txBox="1"/>
          <p:nvPr userDrawn="1"/>
        </p:nvSpPr>
        <p:spPr>
          <a:xfrm>
            <a:off x="381000" y="4283075"/>
            <a:ext cx="3124200" cy="369888"/>
          </a:xfrm>
          <a:prstGeom prst="rect">
            <a:avLst/>
          </a:prstGeom>
          <a:noFill/>
          <a:ln>
            <a:solidFill>
              <a:schemeClr val="tx1"/>
            </a:solidFill>
          </a:ln>
        </p:spPr>
        <p:txBody>
          <a:bodyPr>
            <a:spAutoFit/>
          </a:bodyPr>
          <a:lstStyle/>
          <a:p>
            <a:pPr fontAlgn="auto">
              <a:spcBef>
                <a:spcPts val="0"/>
              </a:spcBef>
              <a:spcAft>
                <a:spcPts val="0"/>
              </a:spcAft>
              <a:defRPr/>
            </a:pPr>
            <a:r>
              <a:rPr lang="en-US" dirty="0">
                <a:latin typeface="+mn-lt"/>
              </a:rPr>
              <a:t>Send </a:t>
            </a:r>
            <a:r>
              <a:rPr lang="en-US" dirty="0" err="1">
                <a:latin typeface="+mn-lt"/>
              </a:rPr>
              <a:t>prog</a:t>
            </a:r>
            <a:r>
              <a:rPr lang="en-US" dirty="0">
                <a:latin typeface="+mn-lt"/>
              </a:rPr>
              <a:t> execute command</a:t>
            </a:r>
          </a:p>
        </p:txBody>
      </p:sp>
      <p:sp>
        <p:nvSpPr>
          <p:cNvPr id="14" name="TextBox 13"/>
          <p:cNvSpPr txBox="1"/>
          <p:nvPr userDrawn="1"/>
        </p:nvSpPr>
        <p:spPr>
          <a:xfrm>
            <a:off x="381000" y="4660900"/>
            <a:ext cx="3124200" cy="368300"/>
          </a:xfrm>
          <a:prstGeom prst="rect">
            <a:avLst/>
          </a:prstGeom>
          <a:noFill/>
          <a:ln>
            <a:solidFill>
              <a:schemeClr val="tx1"/>
            </a:solidFill>
          </a:ln>
        </p:spPr>
        <p:txBody>
          <a:bodyPr>
            <a:spAutoFit/>
          </a:bodyPr>
          <a:lstStyle/>
          <a:p>
            <a:pPr fontAlgn="auto">
              <a:spcBef>
                <a:spcPts val="0"/>
              </a:spcBef>
              <a:spcAft>
                <a:spcPts val="0"/>
              </a:spcAft>
              <a:defRPr/>
            </a:pPr>
            <a:r>
              <a:rPr lang="en-US" dirty="0">
                <a:latin typeface="+mn-lt"/>
              </a:rPr>
              <a:t>Wait for flash to program</a:t>
            </a:r>
          </a:p>
        </p:txBody>
      </p:sp>
      <p:sp>
        <p:nvSpPr>
          <p:cNvPr id="15" name="TextBox 14"/>
          <p:cNvSpPr txBox="1"/>
          <p:nvPr userDrawn="1"/>
        </p:nvSpPr>
        <p:spPr>
          <a:xfrm>
            <a:off x="381000" y="5037138"/>
            <a:ext cx="3124200" cy="369887"/>
          </a:xfrm>
          <a:prstGeom prst="rect">
            <a:avLst/>
          </a:prstGeom>
          <a:noFill/>
          <a:ln>
            <a:solidFill>
              <a:schemeClr val="tx1"/>
            </a:solidFill>
          </a:ln>
        </p:spPr>
        <p:txBody>
          <a:bodyPr>
            <a:spAutoFit/>
          </a:bodyPr>
          <a:lstStyle/>
          <a:p>
            <a:pPr fontAlgn="auto">
              <a:spcBef>
                <a:spcPts val="0"/>
              </a:spcBef>
              <a:spcAft>
                <a:spcPts val="0"/>
              </a:spcAft>
              <a:defRPr/>
            </a:pPr>
            <a:r>
              <a:rPr lang="en-US" dirty="0">
                <a:latin typeface="+mn-lt"/>
              </a:rPr>
              <a:t>Send write command</a:t>
            </a:r>
          </a:p>
        </p:txBody>
      </p:sp>
      <p:sp>
        <p:nvSpPr>
          <p:cNvPr id="16" name="TextBox 15"/>
          <p:cNvSpPr txBox="1"/>
          <p:nvPr userDrawn="1"/>
        </p:nvSpPr>
        <p:spPr>
          <a:xfrm>
            <a:off x="381000" y="5414963"/>
            <a:ext cx="3124200" cy="368300"/>
          </a:xfrm>
          <a:prstGeom prst="rect">
            <a:avLst/>
          </a:prstGeom>
          <a:noFill/>
          <a:ln>
            <a:solidFill>
              <a:schemeClr val="tx1"/>
            </a:solidFill>
          </a:ln>
        </p:spPr>
        <p:txBody>
          <a:bodyPr>
            <a:spAutoFit/>
          </a:bodyPr>
          <a:lstStyle/>
          <a:p>
            <a:pPr fontAlgn="auto">
              <a:spcBef>
                <a:spcPts val="0"/>
              </a:spcBef>
              <a:spcAft>
                <a:spcPts val="0"/>
              </a:spcAft>
              <a:defRPr/>
            </a:pPr>
            <a:r>
              <a:rPr lang="en-US" dirty="0">
                <a:latin typeface="+mn-lt"/>
              </a:rPr>
              <a:t>Wait for page to fill</a:t>
            </a:r>
          </a:p>
        </p:txBody>
      </p:sp>
      <p:sp>
        <p:nvSpPr>
          <p:cNvPr id="17" name="TextBox 16"/>
          <p:cNvSpPr txBox="1"/>
          <p:nvPr userDrawn="1"/>
        </p:nvSpPr>
        <p:spPr>
          <a:xfrm>
            <a:off x="381000" y="5791200"/>
            <a:ext cx="3124200" cy="369888"/>
          </a:xfrm>
          <a:prstGeom prst="rect">
            <a:avLst/>
          </a:prstGeom>
          <a:noFill/>
          <a:ln>
            <a:solidFill>
              <a:schemeClr val="tx1"/>
            </a:solidFill>
          </a:ln>
        </p:spPr>
        <p:txBody>
          <a:bodyPr>
            <a:spAutoFit/>
          </a:bodyPr>
          <a:lstStyle/>
          <a:p>
            <a:pPr fontAlgn="auto">
              <a:spcBef>
                <a:spcPts val="0"/>
              </a:spcBef>
              <a:spcAft>
                <a:spcPts val="0"/>
              </a:spcAft>
              <a:defRPr/>
            </a:pPr>
            <a:r>
              <a:rPr lang="en-US" dirty="0" err="1">
                <a:latin typeface="+mn-lt"/>
              </a:rPr>
              <a:t>Goto</a:t>
            </a:r>
            <a:r>
              <a:rPr lang="en-US" dirty="0">
                <a:latin typeface="+mn-lt"/>
              </a:rPr>
              <a:t> loop</a:t>
            </a:r>
          </a:p>
        </p:txBody>
      </p:sp>
      <p:sp>
        <p:nvSpPr>
          <p:cNvPr id="3" name="Content Placeholder 2"/>
          <p:cNvSpPr>
            <a:spLocks noGrp="1"/>
          </p:cNvSpPr>
          <p:nvPr>
            <p:ph idx="1"/>
          </p:nvPr>
        </p:nvSpPr>
        <p:spPr>
          <a:xfrm>
            <a:off x="3505200" y="1600200"/>
            <a:ext cx="5181600" cy="4525963"/>
          </a:xfrm>
        </p:spPr>
        <p:txBody>
          <a:bodyPr/>
          <a:lstStyle>
            <a:lvl1pPr>
              <a:buNone/>
              <a:defRPr/>
            </a:lvl1pPr>
          </a:lstStyle>
          <a:p>
            <a:pPr lvl="0"/>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287195D0-61B0-42A7-9254-BA5A8ABEAF94}" type="datetimeFigureOut">
              <a:rPr lang="en-US"/>
              <a:pPr>
                <a:defRPr/>
              </a:pPr>
              <a:t>4/1/2010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8FF36CF-B17E-4699-8C3D-732DC159D5F8}"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F0026DA-1D94-4348-8F19-898890C8F648}" type="datetimeFigureOut">
              <a:rPr lang="en-US"/>
              <a:pPr>
                <a:defRPr/>
              </a:pPr>
              <a:t>4/1/2010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A597DAC-F8E9-40FA-9202-87216A7D36EF}"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47043837-59C4-40F8-9EED-5E8ACD3D21A1}" type="datetimeFigureOut">
              <a:rPr lang="en-US"/>
              <a:pPr>
                <a:defRPr/>
              </a:pPr>
              <a:t>4/1/2010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83292D-3707-4B6F-AD33-E0795D10C940}"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56A5D444-74D8-4CDB-9578-890D6F4CF26D}" type="datetimeFigureOut">
              <a:rPr lang="en-US"/>
              <a:pPr>
                <a:defRPr/>
              </a:pPr>
              <a:t>4/1/2010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6423773-7E88-4CEA-8DA2-CEEE596C2188}"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48CBFB6A-A4F1-4A9D-AE64-3F5097BA87E5}" type="datetimeFigureOut">
              <a:rPr lang="en-US"/>
              <a:pPr>
                <a:defRPr/>
              </a:pPr>
              <a:t>4/1/2010</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BB9CCA6-5AA4-4C6F-9DFF-BB6D75C70833}"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06982F8-6570-48BE-A70A-8AB0A7D06711}" type="datetimeFigureOut">
              <a:rPr lang="en-US"/>
              <a:pPr>
                <a:defRPr/>
              </a:pPr>
              <a:t>4/1/2010</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7FA6D160-4EBE-4547-8FD4-13B48366B9E2}"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45BF27C-D54E-4AD7-8FEC-573CC03EB657}" type="datetimeFigureOut">
              <a:rPr lang="en-US"/>
              <a:pPr>
                <a:defRPr/>
              </a:pPr>
              <a:t>4/1/2010</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360657E2-2085-45CF-8151-9255F3C01527}"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Content Placeholder 2"/>
          <p:cNvSpPr>
            <a:spLocks noGrp="1"/>
          </p:cNvSpPr>
          <p:nvPr>
            <p:ph idx="1"/>
          </p:nvPr>
        </p:nvSpPr>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23"/>
          <p:cNvSpPr>
            <a:spLocks noGrp="1"/>
          </p:cNvSpPr>
          <p:nvPr>
            <p:ph type="dt" sz="half" idx="10"/>
          </p:nvPr>
        </p:nvSpPr>
        <p:spPr/>
        <p:txBody>
          <a:bodyPr/>
          <a:lstStyle>
            <a:lvl1pPr>
              <a:defRPr/>
            </a:lvl1pPr>
          </a:lstStyle>
          <a:p>
            <a:pPr>
              <a:defRPr/>
            </a:pPr>
            <a:fld id="{C98AB2C1-3964-4E56-9C3C-C79B0BF1C446}" type="datetimeFigureOut">
              <a:rPr lang="en-US"/>
              <a:pPr>
                <a:defRPr/>
              </a:pPr>
              <a:t>4/1/2010</a:t>
            </a:fld>
            <a:endParaRPr lang="en-US"/>
          </a:p>
        </p:txBody>
      </p:sp>
      <p:sp>
        <p:nvSpPr>
          <p:cNvPr id="5" name="Footer Placeholder 9"/>
          <p:cNvSpPr>
            <a:spLocks noGrp="1"/>
          </p:cNvSpPr>
          <p:nvPr>
            <p:ph type="ftr" sz="quarter" idx="11"/>
          </p:nvPr>
        </p:nvSpPr>
        <p:spPr/>
        <p:txBody>
          <a:bodyPr/>
          <a:lstStyle>
            <a:lvl1pPr>
              <a:defRPr/>
            </a:lvl1pPr>
          </a:lstStyle>
          <a:p>
            <a:pPr>
              <a:defRPr/>
            </a:pPr>
            <a:endParaRPr lang="en-US"/>
          </a:p>
        </p:txBody>
      </p:sp>
      <p:sp>
        <p:nvSpPr>
          <p:cNvPr id="6" name="Slide Number Placeholder 21"/>
          <p:cNvSpPr>
            <a:spLocks noGrp="1"/>
          </p:cNvSpPr>
          <p:nvPr>
            <p:ph type="sldNum" sz="quarter" idx="12"/>
          </p:nvPr>
        </p:nvSpPr>
        <p:spPr/>
        <p:txBody>
          <a:bodyPr/>
          <a:lstStyle>
            <a:lvl1pPr>
              <a:defRPr/>
            </a:lvl1pPr>
          </a:lstStyle>
          <a:p>
            <a:pPr>
              <a:defRPr/>
            </a:pPr>
            <a:fld id="{C7D25F26-F7E6-4408-9F02-40648E42966D}"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7E393632-8678-48EF-9D69-A0ED1F734686}" type="datetimeFigureOut">
              <a:rPr lang="en-US"/>
              <a:pPr>
                <a:defRPr/>
              </a:pPr>
              <a:t>4/1/2010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EE1C9C0-9508-4065-8B60-21D6191BEB48}"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33E96DE-9A3D-421B-A9D1-C00E3ADBA694}" type="datetimeFigureOut">
              <a:rPr lang="en-US"/>
              <a:pPr>
                <a:defRPr/>
              </a:pPr>
              <a:t>4/1/2010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0F5A498-9B5E-4F91-A746-A01338B67EFD}" type="slidenum">
              <a:rPr lang="en-US"/>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C8AA7AA-E693-478D-B4D3-ABEE591B1B9C}" type="datetimeFigureOut">
              <a:rPr lang="en-US"/>
              <a:pPr>
                <a:defRPr/>
              </a:pPr>
              <a:t>4/1/2010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5EA592D-808D-4033-92B0-CEFDC8B256F3}" type="slidenum">
              <a:rPr 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EF1968D-8904-44E5-92DF-1830DF8B57B5}" type="datetimeFigureOut">
              <a:rPr lang="en-US"/>
              <a:pPr>
                <a:defRPr/>
              </a:pPr>
              <a:t>4/1/2010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1D82BE5-1A4A-4959-A379-55CACBA20232}" type="slidenum">
              <a:rPr lang="en-US"/>
              <a:pPr>
                <a:defRPr/>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lash Code">
    <p:spTree>
      <p:nvGrpSpPr>
        <p:cNvPr id="1" name=""/>
        <p:cNvGrpSpPr/>
        <p:nvPr/>
      </p:nvGrpSpPr>
      <p:grpSpPr>
        <a:xfrm>
          <a:off x="0" y="0"/>
          <a:ext cx="0" cy="0"/>
          <a:chOff x="0" y="0"/>
          <a:chExt cx="0" cy="0"/>
        </a:xfrm>
      </p:grpSpPr>
      <p:sp>
        <p:nvSpPr>
          <p:cNvPr id="4" name="TextBox 3"/>
          <p:cNvSpPr txBox="1"/>
          <p:nvPr userDrawn="1"/>
        </p:nvSpPr>
        <p:spPr>
          <a:xfrm>
            <a:off x="533400" y="685800"/>
            <a:ext cx="8153400" cy="523875"/>
          </a:xfrm>
          <a:prstGeom prst="rect">
            <a:avLst/>
          </a:prstGeom>
          <a:noFill/>
        </p:spPr>
        <p:txBody>
          <a:bodyPr>
            <a:spAutoFit/>
          </a:bodyPr>
          <a:lstStyle/>
          <a:p>
            <a:pPr algn="ctr" fontAlgn="auto">
              <a:spcBef>
                <a:spcPts val="0"/>
              </a:spcBef>
              <a:spcAft>
                <a:spcPts val="0"/>
              </a:spcAft>
              <a:defRPr/>
            </a:pPr>
            <a:r>
              <a:rPr lang="en-US" sz="2800" b="1" dirty="0">
                <a:latin typeface="+mn-lt"/>
              </a:rPr>
              <a:t>Flash Programming</a:t>
            </a:r>
          </a:p>
        </p:txBody>
      </p:sp>
      <p:pic>
        <p:nvPicPr>
          <p:cNvPr id="5" name="Picture 7" descr="workingcode.bmp"/>
          <p:cNvPicPr>
            <a:picLocks noChangeAspect="1"/>
          </p:cNvPicPr>
          <p:nvPr userDrawn="1"/>
        </p:nvPicPr>
        <p:blipFill>
          <a:blip r:embed="rId2" cstate="print"/>
          <a:srcRect/>
          <a:stretch>
            <a:fillRect/>
          </a:stretch>
        </p:blipFill>
        <p:spPr bwMode="auto">
          <a:xfrm>
            <a:off x="3581400" y="1600200"/>
            <a:ext cx="5076825" cy="4495800"/>
          </a:xfrm>
          <a:prstGeom prst="rect">
            <a:avLst/>
          </a:prstGeom>
          <a:noFill/>
          <a:ln w="9525">
            <a:noFill/>
            <a:miter lim="800000"/>
            <a:headEnd/>
            <a:tailEnd/>
          </a:ln>
        </p:spPr>
      </p:pic>
      <p:sp>
        <p:nvSpPr>
          <p:cNvPr id="6" name="TextBox 5"/>
          <p:cNvSpPr txBox="1"/>
          <p:nvPr userDrawn="1"/>
        </p:nvSpPr>
        <p:spPr>
          <a:xfrm>
            <a:off x="381000" y="1676400"/>
            <a:ext cx="3124200" cy="338138"/>
          </a:xfrm>
          <a:prstGeom prst="rect">
            <a:avLst/>
          </a:prstGeom>
          <a:noFill/>
          <a:ln>
            <a:solidFill>
              <a:schemeClr val="tx1"/>
            </a:solidFill>
          </a:ln>
        </p:spPr>
        <p:txBody>
          <a:bodyPr>
            <a:spAutoFit/>
          </a:bodyPr>
          <a:lstStyle/>
          <a:p>
            <a:pPr fontAlgn="auto">
              <a:spcBef>
                <a:spcPts val="0"/>
              </a:spcBef>
              <a:spcAft>
                <a:spcPts val="0"/>
              </a:spcAft>
              <a:defRPr/>
            </a:pPr>
            <a:r>
              <a:rPr lang="en-US" sz="1600" dirty="0">
                <a:latin typeface="+mn-lt"/>
              </a:rPr>
              <a:t>Setup ports, both </a:t>
            </a:r>
            <a:r>
              <a:rPr lang="en-US" sz="1600" dirty="0" err="1">
                <a:latin typeface="+mn-lt"/>
              </a:rPr>
              <a:t>muxes</a:t>
            </a:r>
            <a:r>
              <a:rPr lang="en-US" sz="1600" dirty="0">
                <a:latin typeface="+mn-lt"/>
              </a:rPr>
              <a:t> = MCU</a:t>
            </a:r>
          </a:p>
        </p:txBody>
      </p:sp>
      <p:sp>
        <p:nvSpPr>
          <p:cNvPr id="7" name="TextBox 6"/>
          <p:cNvSpPr txBox="1"/>
          <p:nvPr userDrawn="1"/>
        </p:nvSpPr>
        <p:spPr>
          <a:xfrm>
            <a:off x="381000" y="2022475"/>
            <a:ext cx="3124200" cy="369888"/>
          </a:xfrm>
          <a:prstGeom prst="rect">
            <a:avLst/>
          </a:prstGeom>
          <a:noFill/>
          <a:ln>
            <a:solidFill>
              <a:schemeClr val="tx1"/>
            </a:solidFill>
          </a:ln>
        </p:spPr>
        <p:txBody>
          <a:bodyPr>
            <a:spAutoFit/>
          </a:bodyPr>
          <a:lstStyle/>
          <a:p>
            <a:pPr fontAlgn="auto">
              <a:spcBef>
                <a:spcPts val="0"/>
              </a:spcBef>
              <a:spcAft>
                <a:spcPts val="0"/>
              </a:spcAft>
              <a:defRPr/>
            </a:pPr>
            <a:r>
              <a:rPr lang="en-US" dirty="0">
                <a:latin typeface="+mn-lt"/>
              </a:rPr>
              <a:t>send reset and write command</a:t>
            </a:r>
          </a:p>
        </p:txBody>
      </p:sp>
      <p:sp>
        <p:nvSpPr>
          <p:cNvPr id="8" name="TextBox 7"/>
          <p:cNvSpPr txBox="1"/>
          <p:nvPr userDrawn="1"/>
        </p:nvSpPr>
        <p:spPr>
          <a:xfrm>
            <a:off x="381000" y="2398713"/>
            <a:ext cx="3124200" cy="369887"/>
          </a:xfrm>
          <a:prstGeom prst="rect">
            <a:avLst/>
          </a:prstGeom>
          <a:noFill/>
          <a:ln>
            <a:solidFill>
              <a:schemeClr val="tx1"/>
            </a:solidFill>
          </a:ln>
        </p:spPr>
        <p:txBody>
          <a:bodyPr>
            <a:spAutoFit/>
          </a:bodyPr>
          <a:lstStyle/>
          <a:p>
            <a:pPr fontAlgn="auto">
              <a:spcBef>
                <a:spcPts val="0"/>
              </a:spcBef>
              <a:spcAft>
                <a:spcPts val="0"/>
              </a:spcAft>
              <a:defRPr/>
            </a:pPr>
            <a:r>
              <a:rPr lang="en-US" dirty="0">
                <a:latin typeface="+mn-lt"/>
              </a:rPr>
              <a:t>Switch mux1 = front end</a:t>
            </a:r>
          </a:p>
        </p:txBody>
      </p:sp>
      <p:sp>
        <p:nvSpPr>
          <p:cNvPr id="9" name="TextBox 8"/>
          <p:cNvSpPr txBox="1"/>
          <p:nvPr userDrawn="1"/>
        </p:nvSpPr>
        <p:spPr>
          <a:xfrm>
            <a:off x="381000" y="2776538"/>
            <a:ext cx="3124200" cy="368300"/>
          </a:xfrm>
          <a:prstGeom prst="rect">
            <a:avLst/>
          </a:prstGeom>
          <a:noFill/>
          <a:ln>
            <a:solidFill>
              <a:schemeClr val="tx1"/>
            </a:solidFill>
          </a:ln>
        </p:spPr>
        <p:txBody>
          <a:bodyPr>
            <a:spAutoFit/>
          </a:bodyPr>
          <a:lstStyle/>
          <a:p>
            <a:pPr fontAlgn="auto">
              <a:spcBef>
                <a:spcPts val="0"/>
              </a:spcBef>
              <a:spcAft>
                <a:spcPts val="0"/>
              </a:spcAft>
              <a:defRPr/>
            </a:pPr>
            <a:r>
              <a:rPr lang="en-US" dirty="0">
                <a:latin typeface="+mn-lt"/>
              </a:rPr>
              <a:t>Wait for page to fill</a:t>
            </a:r>
          </a:p>
        </p:txBody>
      </p:sp>
      <p:sp>
        <p:nvSpPr>
          <p:cNvPr id="10" name="TextBox 9"/>
          <p:cNvSpPr txBox="1"/>
          <p:nvPr userDrawn="1"/>
        </p:nvSpPr>
        <p:spPr>
          <a:xfrm>
            <a:off x="381000" y="3152775"/>
            <a:ext cx="3124200" cy="369888"/>
          </a:xfrm>
          <a:prstGeom prst="rect">
            <a:avLst/>
          </a:prstGeom>
          <a:noFill/>
          <a:ln>
            <a:solidFill>
              <a:schemeClr val="tx1"/>
            </a:solidFill>
          </a:ln>
        </p:spPr>
        <p:txBody>
          <a:bodyPr>
            <a:spAutoFit/>
          </a:bodyPr>
          <a:lstStyle/>
          <a:p>
            <a:pPr fontAlgn="auto">
              <a:spcBef>
                <a:spcPts val="0"/>
              </a:spcBef>
              <a:spcAft>
                <a:spcPts val="0"/>
              </a:spcAft>
              <a:defRPr/>
            </a:pPr>
            <a:r>
              <a:rPr lang="en-US" dirty="0">
                <a:latin typeface="+mn-lt"/>
              </a:rPr>
              <a:t>Loop begins here</a:t>
            </a:r>
          </a:p>
        </p:txBody>
      </p:sp>
      <p:sp>
        <p:nvSpPr>
          <p:cNvPr id="11" name="TextBox 10"/>
          <p:cNvSpPr txBox="1"/>
          <p:nvPr userDrawn="1"/>
        </p:nvSpPr>
        <p:spPr>
          <a:xfrm>
            <a:off x="381000" y="3530600"/>
            <a:ext cx="3124200" cy="368300"/>
          </a:xfrm>
          <a:prstGeom prst="rect">
            <a:avLst/>
          </a:prstGeom>
          <a:noFill/>
          <a:ln>
            <a:solidFill>
              <a:schemeClr val="tx1"/>
            </a:solidFill>
          </a:ln>
        </p:spPr>
        <p:txBody>
          <a:bodyPr>
            <a:spAutoFit/>
          </a:bodyPr>
          <a:lstStyle/>
          <a:p>
            <a:pPr fontAlgn="auto">
              <a:spcBef>
                <a:spcPts val="0"/>
              </a:spcBef>
              <a:spcAft>
                <a:spcPts val="0"/>
              </a:spcAft>
              <a:defRPr/>
            </a:pPr>
            <a:r>
              <a:rPr lang="en-US" dirty="0">
                <a:latin typeface="+mn-lt"/>
              </a:rPr>
              <a:t>Toggle both </a:t>
            </a:r>
            <a:r>
              <a:rPr lang="en-US" dirty="0" err="1">
                <a:latin typeface="+mn-lt"/>
              </a:rPr>
              <a:t>muxes</a:t>
            </a:r>
            <a:r>
              <a:rPr lang="en-US" dirty="0">
                <a:latin typeface="+mn-lt"/>
              </a:rPr>
              <a:t> with </a:t>
            </a:r>
            <a:r>
              <a:rPr lang="en-US" dirty="0" err="1">
                <a:latin typeface="+mn-lt"/>
              </a:rPr>
              <a:t>xor</a:t>
            </a:r>
            <a:endParaRPr lang="en-US" dirty="0">
              <a:latin typeface="+mn-lt"/>
            </a:endParaRPr>
          </a:p>
        </p:txBody>
      </p:sp>
      <p:sp>
        <p:nvSpPr>
          <p:cNvPr id="12" name="TextBox 11"/>
          <p:cNvSpPr txBox="1"/>
          <p:nvPr userDrawn="1"/>
        </p:nvSpPr>
        <p:spPr>
          <a:xfrm>
            <a:off x="381000" y="3906838"/>
            <a:ext cx="3124200" cy="369887"/>
          </a:xfrm>
          <a:prstGeom prst="rect">
            <a:avLst/>
          </a:prstGeom>
          <a:noFill/>
          <a:ln>
            <a:solidFill>
              <a:schemeClr val="tx1"/>
            </a:solidFill>
          </a:ln>
        </p:spPr>
        <p:txBody>
          <a:bodyPr>
            <a:spAutoFit/>
          </a:bodyPr>
          <a:lstStyle/>
          <a:p>
            <a:pPr fontAlgn="auto">
              <a:spcBef>
                <a:spcPts val="0"/>
              </a:spcBef>
              <a:spcAft>
                <a:spcPts val="0"/>
              </a:spcAft>
              <a:defRPr/>
            </a:pPr>
            <a:r>
              <a:rPr lang="en-US" dirty="0">
                <a:latin typeface="+mn-lt"/>
              </a:rPr>
              <a:t>Write stop bit</a:t>
            </a:r>
          </a:p>
        </p:txBody>
      </p:sp>
      <p:sp>
        <p:nvSpPr>
          <p:cNvPr id="13" name="TextBox 12"/>
          <p:cNvSpPr txBox="1"/>
          <p:nvPr userDrawn="1"/>
        </p:nvSpPr>
        <p:spPr>
          <a:xfrm>
            <a:off x="381000" y="4283075"/>
            <a:ext cx="3124200" cy="369888"/>
          </a:xfrm>
          <a:prstGeom prst="rect">
            <a:avLst/>
          </a:prstGeom>
          <a:noFill/>
          <a:ln>
            <a:solidFill>
              <a:schemeClr val="tx1"/>
            </a:solidFill>
          </a:ln>
        </p:spPr>
        <p:txBody>
          <a:bodyPr>
            <a:spAutoFit/>
          </a:bodyPr>
          <a:lstStyle/>
          <a:p>
            <a:pPr fontAlgn="auto">
              <a:spcBef>
                <a:spcPts val="0"/>
              </a:spcBef>
              <a:spcAft>
                <a:spcPts val="0"/>
              </a:spcAft>
              <a:defRPr/>
            </a:pPr>
            <a:r>
              <a:rPr lang="en-US" dirty="0">
                <a:latin typeface="+mn-lt"/>
              </a:rPr>
              <a:t>Send </a:t>
            </a:r>
            <a:r>
              <a:rPr lang="en-US" dirty="0" err="1">
                <a:latin typeface="+mn-lt"/>
              </a:rPr>
              <a:t>prog</a:t>
            </a:r>
            <a:r>
              <a:rPr lang="en-US" dirty="0">
                <a:latin typeface="+mn-lt"/>
              </a:rPr>
              <a:t> execute command</a:t>
            </a:r>
          </a:p>
        </p:txBody>
      </p:sp>
      <p:sp>
        <p:nvSpPr>
          <p:cNvPr id="14" name="TextBox 13"/>
          <p:cNvSpPr txBox="1"/>
          <p:nvPr userDrawn="1"/>
        </p:nvSpPr>
        <p:spPr>
          <a:xfrm>
            <a:off x="381000" y="4660900"/>
            <a:ext cx="3124200" cy="368300"/>
          </a:xfrm>
          <a:prstGeom prst="rect">
            <a:avLst/>
          </a:prstGeom>
          <a:noFill/>
          <a:ln>
            <a:solidFill>
              <a:schemeClr val="tx1"/>
            </a:solidFill>
          </a:ln>
        </p:spPr>
        <p:txBody>
          <a:bodyPr>
            <a:spAutoFit/>
          </a:bodyPr>
          <a:lstStyle/>
          <a:p>
            <a:pPr fontAlgn="auto">
              <a:spcBef>
                <a:spcPts val="0"/>
              </a:spcBef>
              <a:spcAft>
                <a:spcPts val="0"/>
              </a:spcAft>
              <a:defRPr/>
            </a:pPr>
            <a:r>
              <a:rPr lang="en-US" dirty="0">
                <a:latin typeface="+mn-lt"/>
              </a:rPr>
              <a:t>Wait for flash to program</a:t>
            </a:r>
          </a:p>
        </p:txBody>
      </p:sp>
      <p:sp>
        <p:nvSpPr>
          <p:cNvPr id="15" name="TextBox 14"/>
          <p:cNvSpPr txBox="1"/>
          <p:nvPr userDrawn="1"/>
        </p:nvSpPr>
        <p:spPr>
          <a:xfrm>
            <a:off x="381000" y="5037138"/>
            <a:ext cx="3124200" cy="369887"/>
          </a:xfrm>
          <a:prstGeom prst="rect">
            <a:avLst/>
          </a:prstGeom>
          <a:noFill/>
          <a:ln>
            <a:solidFill>
              <a:schemeClr val="tx1"/>
            </a:solidFill>
          </a:ln>
        </p:spPr>
        <p:txBody>
          <a:bodyPr>
            <a:spAutoFit/>
          </a:bodyPr>
          <a:lstStyle/>
          <a:p>
            <a:pPr fontAlgn="auto">
              <a:spcBef>
                <a:spcPts val="0"/>
              </a:spcBef>
              <a:spcAft>
                <a:spcPts val="0"/>
              </a:spcAft>
              <a:defRPr/>
            </a:pPr>
            <a:r>
              <a:rPr lang="en-US" dirty="0">
                <a:latin typeface="+mn-lt"/>
              </a:rPr>
              <a:t>Send write command</a:t>
            </a:r>
          </a:p>
        </p:txBody>
      </p:sp>
      <p:sp>
        <p:nvSpPr>
          <p:cNvPr id="16" name="TextBox 15"/>
          <p:cNvSpPr txBox="1"/>
          <p:nvPr userDrawn="1"/>
        </p:nvSpPr>
        <p:spPr>
          <a:xfrm>
            <a:off x="381000" y="5414963"/>
            <a:ext cx="3124200" cy="368300"/>
          </a:xfrm>
          <a:prstGeom prst="rect">
            <a:avLst/>
          </a:prstGeom>
          <a:noFill/>
          <a:ln>
            <a:solidFill>
              <a:schemeClr val="tx1"/>
            </a:solidFill>
          </a:ln>
        </p:spPr>
        <p:txBody>
          <a:bodyPr>
            <a:spAutoFit/>
          </a:bodyPr>
          <a:lstStyle/>
          <a:p>
            <a:pPr fontAlgn="auto">
              <a:spcBef>
                <a:spcPts val="0"/>
              </a:spcBef>
              <a:spcAft>
                <a:spcPts val="0"/>
              </a:spcAft>
              <a:defRPr/>
            </a:pPr>
            <a:r>
              <a:rPr lang="en-US" dirty="0">
                <a:latin typeface="+mn-lt"/>
              </a:rPr>
              <a:t>Wait for page to fill</a:t>
            </a:r>
          </a:p>
        </p:txBody>
      </p:sp>
      <p:sp>
        <p:nvSpPr>
          <p:cNvPr id="17" name="TextBox 16"/>
          <p:cNvSpPr txBox="1"/>
          <p:nvPr userDrawn="1"/>
        </p:nvSpPr>
        <p:spPr>
          <a:xfrm>
            <a:off x="381000" y="5791200"/>
            <a:ext cx="3124200" cy="369888"/>
          </a:xfrm>
          <a:prstGeom prst="rect">
            <a:avLst/>
          </a:prstGeom>
          <a:noFill/>
          <a:ln>
            <a:solidFill>
              <a:schemeClr val="tx1"/>
            </a:solidFill>
          </a:ln>
        </p:spPr>
        <p:txBody>
          <a:bodyPr>
            <a:spAutoFit/>
          </a:bodyPr>
          <a:lstStyle/>
          <a:p>
            <a:pPr fontAlgn="auto">
              <a:spcBef>
                <a:spcPts val="0"/>
              </a:spcBef>
              <a:spcAft>
                <a:spcPts val="0"/>
              </a:spcAft>
              <a:defRPr/>
            </a:pPr>
            <a:r>
              <a:rPr lang="en-US" dirty="0" err="1">
                <a:latin typeface="+mn-lt"/>
              </a:rPr>
              <a:t>Goto</a:t>
            </a:r>
            <a:r>
              <a:rPr lang="en-US" dirty="0">
                <a:latin typeface="+mn-lt"/>
              </a:rPr>
              <a:t> loop</a:t>
            </a:r>
          </a:p>
        </p:txBody>
      </p:sp>
      <p:sp>
        <p:nvSpPr>
          <p:cNvPr id="3" name="Content Placeholder 2"/>
          <p:cNvSpPr>
            <a:spLocks noGrp="1"/>
          </p:cNvSpPr>
          <p:nvPr>
            <p:ph idx="1"/>
          </p:nvPr>
        </p:nvSpPr>
        <p:spPr>
          <a:xfrm>
            <a:off x="3505200" y="1600200"/>
            <a:ext cx="5181600" cy="4525963"/>
          </a:xfrm>
        </p:spPr>
        <p:txBody>
          <a:bodyPr/>
          <a:lstStyle>
            <a:lvl1pPr>
              <a:buNone/>
              <a:defRPr/>
            </a:lvl1pPr>
          </a:lstStyle>
          <a:p>
            <a:pPr lvl="0"/>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p:cNvSpPr/>
          <p:nvPr/>
        </p:nvSpPr>
        <p:spPr>
          <a:xfrm>
            <a:off x="2282825" y="0"/>
            <a:ext cx="6858000"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sp>
        <p:nvSpPr>
          <p:cNvPr id="5" name="Rectangle 4"/>
          <p:cNvSpPr/>
          <p:nvPr/>
        </p:nvSpPr>
        <p:spPr bwMode="invGray">
          <a:xfrm>
            <a:off x="2286000" y="0"/>
            <a:ext cx="76200"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sp>
        <p:nvSpPr>
          <p:cNvPr id="6" name="Oval 5"/>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defRPr/>
            </a:pPr>
            <a:endParaRPr lang="en-US"/>
          </a:p>
        </p:txBody>
      </p:sp>
      <p:sp>
        <p:nvSpPr>
          <p:cNvPr id="7" name="Oval 6"/>
          <p:cNvSpPr/>
          <p:nvPr/>
        </p:nvSpPr>
        <p:spPr>
          <a:xfrm>
            <a:off x="2408238" y="2746375"/>
            <a:ext cx="63500" cy="63500"/>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a:defRPr/>
            </a:pPr>
            <a:endParaRPr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lang="en-US" smtClean="0"/>
              <a:t>Click to edit Master title style</a:t>
            </a:r>
            <a:endParaRPr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8" name="Date Placeholder 3"/>
          <p:cNvSpPr>
            <a:spLocks noGrp="1"/>
          </p:cNvSpPr>
          <p:nvPr>
            <p:ph type="dt" sz="half" idx="10"/>
          </p:nvPr>
        </p:nvSpPr>
        <p:spPr/>
        <p:txBody>
          <a:bodyPr/>
          <a:lstStyle>
            <a:lvl1pPr>
              <a:defRPr/>
            </a:lvl1pPr>
            <a:extLst/>
          </a:lstStyle>
          <a:p>
            <a:pPr>
              <a:defRPr/>
            </a:pPr>
            <a:fld id="{89075C1E-3FF6-4FED-96A3-19458B863864}" type="datetimeFigureOut">
              <a:rPr lang="en-US"/>
              <a:pPr>
                <a:defRPr/>
              </a:pPr>
              <a:t>4/1/2010</a:t>
            </a:fld>
            <a:endParaRPr lang="en-US"/>
          </a:p>
        </p:txBody>
      </p:sp>
      <p:sp>
        <p:nvSpPr>
          <p:cNvPr id="9" name="Footer Placeholder 4"/>
          <p:cNvSpPr>
            <a:spLocks noGrp="1"/>
          </p:cNvSpPr>
          <p:nvPr>
            <p:ph type="ftr" sz="quarter" idx="11"/>
          </p:nvPr>
        </p:nvSpPr>
        <p:spPr/>
        <p:txBody>
          <a:bodyPr/>
          <a:lstStyle>
            <a:lvl1pPr>
              <a:defRPr/>
            </a:lvl1pPr>
            <a:extLst/>
          </a:lstStyle>
          <a:p>
            <a:pPr>
              <a:defRPr/>
            </a:pPr>
            <a:endParaRPr lang="en-US"/>
          </a:p>
        </p:txBody>
      </p:sp>
      <p:sp>
        <p:nvSpPr>
          <p:cNvPr id="10" name="Slide Number Placeholder 5"/>
          <p:cNvSpPr>
            <a:spLocks noGrp="1"/>
          </p:cNvSpPr>
          <p:nvPr>
            <p:ph type="sldNum" sz="quarter" idx="12"/>
          </p:nvPr>
        </p:nvSpPr>
        <p:spPr/>
        <p:txBody>
          <a:bodyPr/>
          <a:lstStyle>
            <a:lvl1pPr>
              <a:defRPr/>
            </a:lvl1pPr>
            <a:extLst/>
          </a:lstStyle>
          <a:p>
            <a:pPr>
              <a:defRPr/>
            </a:pPr>
            <a:fld id="{3C2B88D8-A07B-44B8-A5EE-7D7AF811B80C}"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lang="en-US" smtClean="0"/>
              <a:t>Click to edit Master title style</a:t>
            </a:r>
            <a:endParaRPr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23"/>
          <p:cNvSpPr>
            <a:spLocks noGrp="1"/>
          </p:cNvSpPr>
          <p:nvPr>
            <p:ph type="dt" sz="half" idx="10"/>
          </p:nvPr>
        </p:nvSpPr>
        <p:spPr/>
        <p:txBody>
          <a:bodyPr/>
          <a:lstStyle>
            <a:lvl1pPr>
              <a:defRPr/>
            </a:lvl1pPr>
          </a:lstStyle>
          <a:p>
            <a:pPr>
              <a:defRPr/>
            </a:pPr>
            <a:fld id="{A6EE74FC-7AA8-43CA-9F14-5BFCA645AE6B}" type="datetimeFigureOut">
              <a:rPr lang="en-US"/>
              <a:pPr>
                <a:defRPr/>
              </a:pPr>
              <a:t>4/1/2010</a:t>
            </a:fld>
            <a:endParaRPr lang="en-US"/>
          </a:p>
        </p:txBody>
      </p:sp>
      <p:sp>
        <p:nvSpPr>
          <p:cNvPr id="6" name="Footer Placeholder 9"/>
          <p:cNvSpPr>
            <a:spLocks noGrp="1"/>
          </p:cNvSpPr>
          <p:nvPr>
            <p:ph type="ftr" sz="quarter" idx="11"/>
          </p:nvPr>
        </p:nvSpPr>
        <p:spPr/>
        <p:txBody>
          <a:bodyPr/>
          <a:lstStyle>
            <a:lvl1pPr>
              <a:defRPr/>
            </a:lvl1pPr>
          </a:lstStyle>
          <a:p>
            <a:pPr>
              <a:defRPr/>
            </a:pPr>
            <a:endParaRPr lang="en-US"/>
          </a:p>
        </p:txBody>
      </p:sp>
      <p:sp>
        <p:nvSpPr>
          <p:cNvPr id="7" name="Slide Number Placeholder 21"/>
          <p:cNvSpPr>
            <a:spLocks noGrp="1"/>
          </p:cNvSpPr>
          <p:nvPr>
            <p:ph type="sldNum" sz="quarter" idx="12"/>
          </p:nvPr>
        </p:nvSpPr>
        <p:spPr/>
        <p:txBody>
          <a:bodyPr/>
          <a:lstStyle>
            <a:lvl1pPr>
              <a:defRPr/>
            </a:lvl1pPr>
          </a:lstStyle>
          <a:p>
            <a:pPr>
              <a:defRPr/>
            </a:pPr>
            <a:fld id="{517B77A5-82F8-457A-899C-1056D581381A}"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lstStyle>
            <a:lvl1pPr algn="ctr">
              <a:defRPr sz="4500" b="1" cap="none" baseline="0"/>
            </a:lvl1pPr>
            <a:extLst/>
          </a:lstStyle>
          <a:p>
            <a:r>
              <a:rPr lang="en-US" smtClean="0"/>
              <a:t>Click to edit Master title style</a:t>
            </a:r>
            <a:endParaRPr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extLst/>
          </a:lstStyle>
          <a:p>
            <a:pPr>
              <a:defRPr/>
            </a:pPr>
            <a:fld id="{545196A1-5FC8-4F7A-A1E7-E9DEA3D97806}" type="datetimeFigureOut">
              <a:rPr lang="en-US"/>
              <a:pPr>
                <a:defRPr/>
              </a:pPr>
              <a:t>4/1/2010</a:t>
            </a:fld>
            <a:endParaRPr lang="en-US"/>
          </a:p>
        </p:txBody>
      </p:sp>
      <p:sp>
        <p:nvSpPr>
          <p:cNvPr id="8" name="Footer Placeholder 7"/>
          <p:cNvSpPr>
            <a:spLocks noGrp="1"/>
          </p:cNvSpPr>
          <p:nvPr>
            <p:ph type="ftr" sz="quarter" idx="11"/>
          </p:nvPr>
        </p:nvSpPr>
        <p:spPr/>
        <p:txBody>
          <a:bodyPr/>
          <a:lstStyle>
            <a:lvl1pPr>
              <a:defRPr/>
            </a:lvl1pPr>
            <a:extLst/>
          </a:lstStyle>
          <a:p>
            <a:pPr>
              <a:defRPr/>
            </a:pPr>
            <a:endParaRPr lang="en-US"/>
          </a:p>
        </p:txBody>
      </p:sp>
      <p:sp>
        <p:nvSpPr>
          <p:cNvPr id="9" name="Slide Number Placeholder 8"/>
          <p:cNvSpPr>
            <a:spLocks noGrp="1"/>
          </p:cNvSpPr>
          <p:nvPr>
            <p:ph type="sldNum" sz="quarter" idx="12"/>
          </p:nvPr>
        </p:nvSpPr>
        <p:spPr/>
        <p:txBody>
          <a:bodyPr/>
          <a:lstStyle>
            <a:lvl1pPr>
              <a:defRPr/>
            </a:lvl1pPr>
            <a:extLst/>
          </a:lstStyle>
          <a:p>
            <a:pPr>
              <a:defRPr/>
            </a:pPr>
            <a:fld id="{B0AEBB99-CEDA-4A12-A2F9-3D4218099FF8}"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lang="en-US" smtClean="0"/>
              <a:t>Click to edit Master title style</a:t>
            </a:r>
            <a:endParaRPr lang="en-US"/>
          </a:p>
        </p:txBody>
      </p:sp>
      <p:sp>
        <p:nvSpPr>
          <p:cNvPr id="3" name="Date Placeholder 23"/>
          <p:cNvSpPr>
            <a:spLocks noGrp="1"/>
          </p:cNvSpPr>
          <p:nvPr>
            <p:ph type="dt" sz="half" idx="10"/>
          </p:nvPr>
        </p:nvSpPr>
        <p:spPr/>
        <p:txBody>
          <a:bodyPr/>
          <a:lstStyle>
            <a:lvl1pPr>
              <a:defRPr/>
            </a:lvl1pPr>
          </a:lstStyle>
          <a:p>
            <a:pPr>
              <a:defRPr/>
            </a:pPr>
            <a:fld id="{3DB1C97E-6C1B-4833-A1F2-26D541F6BED6}" type="datetimeFigureOut">
              <a:rPr lang="en-US"/>
              <a:pPr>
                <a:defRPr/>
              </a:pPr>
              <a:t>4/1/2010</a:t>
            </a:fld>
            <a:endParaRPr lang="en-US"/>
          </a:p>
        </p:txBody>
      </p:sp>
      <p:sp>
        <p:nvSpPr>
          <p:cNvPr id="4" name="Footer Placeholder 9"/>
          <p:cNvSpPr>
            <a:spLocks noGrp="1"/>
          </p:cNvSpPr>
          <p:nvPr>
            <p:ph type="ftr" sz="quarter" idx="11"/>
          </p:nvPr>
        </p:nvSpPr>
        <p:spPr/>
        <p:txBody>
          <a:bodyPr/>
          <a:lstStyle>
            <a:lvl1pPr>
              <a:defRPr/>
            </a:lvl1pPr>
          </a:lstStyle>
          <a:p>
            <a:pPr>
              <a:defRPr/>
            </a:pPr>
            <a:endParaRPr lang="en-US"/>
          </a:p>
        </p:txBody>
      </p:sp>
      <p:sp>
        <p:nvSpPr>
          <p:cNvPr id="5" name="Slide Number Placeholder 21"/>
          <p:cNvSpPr>
            <a:spLocks noGrp="1"/>
          </p:cNvSpPr>
          <p:nvPr>
            <p:ph type="sldNum" sz="quarter" idx="12"/>
          </p:nvPr>
        </p:nvSpPr>
        <p:spPr/>
        <p:txBody>
          <a:bodyPr/>
          <a:lstStyle>
            <a:lvl1pPr>
              <a:defRPr/>
            </a:lvl1pPr>
          </a:lstStyle>
          <a:p>
            <a:pPr>
              <a:defRPr/>
            </a:pPr>
            <a:fld id="{7D3C826C-F8E1-4AC9-AD38-A2ADB9B5182F}"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p:cNvSpPr/>
          <p:nvPr/>
        </p:nvSpPr>
        <p:spPr>
          <a:xfrm>
            <a:off x="1014413" y="0"/>
            <a:ext cx="8129587"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sp>
        <p:nvSpPr>
          <p:cNvPr id="3" name="Rectangle 2"/>
          <p:cNvSpPr/>
          <p:nvPr/>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sp>
        <p:nvSpPr>
          <p:cNvPr id="4" name="Date Placeholder 1"/>
          <p:cNvSpPr>
            <a:spLocks noGrp="1"/>
          </p:cNvSpPr>
          <p:nvPr>
            <p:ph type="dt" sz="half" idx="10"/>
          </p:nvPr>
        </p:nvSpPr>
        <p:spPr/>
        <p:txBody>
          <a:bodyPr/>
          <a:lstStyle>
            <a:lvl1pPr>
              <a:defRPr/>
            </a:lvl1pPr>
            <a:extLst/>
          </a:lstStyle>
          <a:p>
            <a:pPr>
              <a:defRPr/>
            </a:pPr>
            <a:fld id="{94A020A5-B432-4F44-9119-3FC99BC52FCC}" type="datetimeFigureOut">
              <a:rPr lang="en-US"/>
              <a:pPr>
                <a:defRPr/>
              </a:pPr>
              <a:t>4/1/2010</a:t>
            </a:fld>
            <a:endParaRPr lang="en-US"/>
          </a:p>
        </p:txBody>
      </p:sp>
      <p:sp>
        <p:nvSpPr>
          <p:cNvPr id="5" name="Footer Placeholder 2"/>
          <p:cNvSpPr>
            <a:spLocks noGrp="1"/>
          </p:cNvSpPr>
          <p:nvPr>
            <p:ph type="ftr" sz="quarter" idx="11"/>
          </p:nvPr>
        </p:nvSpPr>
        <p:spPr/>
        <p:txBody>
          <a:bodyPr/>
          <a:lstStyle>
            <a:lvl1pPr>
              <a:defRPr/>
            </a:lvl1pPr>
            <a:extLst/>
          </a:lstStyle>
          <a:p>
            <a:pPr>
              <a:defRPr/>
            </a:pPr>
            <a:endParaRPr lang="en-US"/>
          </a:p>
        </p:txBody>
      </p:sp>
      <p:sp>
        <p:nvSpPr>
          <p:cNvPr id="6" name="Slide Number Placeholder 3"/>
          <p:cNvSpPr>
            <a:spLocks noGrp="1"/>
          </p:cNvSpPr>
          <p:nvPr>
            <p:ph type="sldNum" sz="quarter" idx="12"/>
          </p:nvPr>
        </p:nvSpPr>
        <p:spPr/>
        <p:txBody>
          <a:bodyPr/>
          <a:lstStyle>
            <a:lvl1pPr>
              <a:defRPr/>
            </a:lvl1pPr>
            <a:extLst/>
          </a:lstStyle>
          <a:p>
            <a:pPr>
              <a:defRPr/>
            </a:pPr>
            <a:fld id="{2590E081-F586-4DC5-A3F0-659721377D8A}"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lang="en-US" smtClean="0"/>
              <a:t>Click to edit Master title style</a:t>
            </a:r>
            <a:endParaRPr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extLst/>
          </a:lstStyle>
          <a:p>
            <a:pPr>
              <a:defRPr/>
            </a:pPr>
            <a:fld id="{030DE6E3-FBA9-48B1-A62E-FD353AD8B80C}" type="datetimeFigureOut">
              <a:rPr lang="en-US"/>
              <a:pPr>
                <a:defRPr/>
              </a:pPr>
              <a:t>4/1/2010</a:t>
            </a:fld>
            <a:endParaRPr lang="en-US"/>
          </a:p>
        </p:txBody>
      </p:sp>
      <p:sp>
        <p:nvSpPr>
          <p:cNvPr id="6" name="Footer Placeholder 5"/>
          <p:cNvSpPr>
            <a:spLocks noGrp="1"/>
          </p:cNvSpPr>
          <p:nvPr>
            <p:ph type="ftr" sz="quarter" idx="11"/>
          </p:nvPr>
        </p:nvSpPr>
        <p:spPr/>
        <p:txBody>
          <a:bodyPr/>
          <a:lstStyle>
            <a:lvl1pPr>
              <a:defRPr/>
            </a:lvl1pPr>
            <a:extLst/>
          </a:lstStyle>
          <a:p>
            <a:pPr>
              <a:defRPr/>
            </a:pPr>
            <a:endParaRPr lang="en-US"/>
          </a:p>
        </p:txBody>
      </p:sp>
      <p:sp>
        <p:nvSpPr>
          <p:cNvPr id="7" name="Slide Number Placeholder 6"/>
          <p:cNvSpPr>
            <a:spLocks noGrp="1"/>
          </p:cNvSpPr>
          <p:nvPr>
            <p:ph type="sldNum" sz="quarter" idx="12"/>
          </p:nvPr>
        </p:nvSpPr>
        <p:spPr/>
        <p:txBody>
          <a:bodyPr/>
          <a:lstStyle>
            <a:lvl1pPr>
              <a:defRPr/>
            </a:lvl1pPr>
            <a:extLst/>
          </a:lstStyle>
          <a:p>
            <a:pPr>
              <a:defRPr/>
            </a:pPr>
            <a:fld id="{414D5135-28D4-4B89-B977-1350083D5CE3}"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tIns="274320">
            <a:normAutofit/>
          </a:bodyPr>
          <a:lstStyle>
            <a:extLst/>
          </a:lstStyle>
          <a:p>
            <a:pPr indent="-283464">
              <a:lnSpc>
                <a:spcPts val="3000"/>
              </a:lnSpc>
              <a:spcBef>
                <a:spcPts val="600"/>
              </a:spcBef>
              <a:buClr>
                <a:schemeClr val="accent1"/>
              </a:buClr>
              <a:buSzPct val="80000"/>
              <a:buFont typeface="Wingdings 2"/>
              <a:buNone/>
              <a:defRPr/>
            </a:pPr>
            <a:endParaRPr lang="en-US" sz="3200">
              <a:latin typeface="+mn-lt"/>
            </a:endParaRPr>
          </a:p>
        </p:txBody>
      </p:sp>
      <p:sp>
        <p:nvSpPr>
          <p:cNvPr id="6" name="Flowchart: Process 5"/>
          <p:cNvSpPr/>
          <p:nvPr/>
        </p:nvSpPr>
        <p:spPr>
          <a:xfrm rot="19468671">
            <a:off x="396875" y="954088"/>
            <a:ext cx="685800" cy="204787"/>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sp>
        <p:nvSpPr>
          <p:cNvPr id="7" name="Flowchart: Process 6"/>
          <p:cNvSpPr/>
          <p:nvPr/>
        </p:nvSpPr>
        <p:spPr>
          <a:xfrm rot="2103354" flipH="1">
            <a:off x="5003800" y="936625"/>
            <a:ext cx="649288" cy="204788"/>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p>
        </p:txBody>
      </p:sp>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lang="en-US" smtClean="0"/>
              <a:t>Click to edit Master title style</a:t>
            </a:r>
            <a:endParaRPr lang="en-US"/>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tIns="274320">
            <a:normAutofit/>
          </a:bodyPr>
          <a:lstStyle>
            <a:lvl1pPr indent="0">
              <a:buNone/>
              <a:defRPr sz="3200"/>
            </a:lvl1pPr>
            <a:extLst/>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a:r>
              <a:rPr lang="en-US" smtClean="0"/>
              <a:t>Click to edit Master text styles</a:t>
            </a:r>
          </a:p>
        </p:txBody>
      </p:sp>
      <p:sp>
        <p:nvSpPr>
          <p:cNvPr id="8" name="Date Placeholder 4"/>
          <p:cNvSpPr>
            <a:spLocks noGrp="1"/>
          </p:cNvSpPr>
          <p:nvPr>
            <p:ph type="dt" sz="half" idx="10"/>
          </p:nvPr>
        </p:nvSpPr>
        <p:spPr/>
        <p:txBody>
          <a:bodyPr/>
          <a:lstStyle>
            <a:lvl1pPr>
              <a:defRPr/>
            </a:lvl1pPr>
            <a:extLst/>
          </a:lstStyle>
          <a:p>
            <a:pPr>
              <a:defRPr/>
            </a:pPr>
            <a:fld id="{98BE3346-7A8E-4429-9C50-76711D318F4D}" type="datetimeFigureOut">
              <a:rPr lang="en-US"/>
              <a:pPr>
                <a:defRPr/>
              </a:pPr>
              <a:t>4/1/2010</a:t>
            </a:fld>
            <a:endParaRPr lang="en-US"/>
          </a:p>
        </p:txBody>
      </p:sp>
      <p:sp>
        <p:nvSpPr>
          <p:cNvPr id="9" name="Footer Placeholder 5"/>
          <p:cNvSpPr>
            <a:spLocks noGrp="1"/>
          </p:cNvSpPr>
          <p:nvPr>
            <p:ph type="ftr" sz="quarter" idx="11"/>
          </p:nvPr>
        </p:nvSpPr>
        <p:spPr/>
        <p:txBody>
          <a:bodyPr/>
          <a:lstStyle>
            <a:lvl1pPr>
              <a:defRPr/>
            </a:lvl1pPr>
            <a:extLst/>
          </a:lstStyle>
          <a:p>
            <a:pPr>
              <a:defRPr/>
            </a:pPr>
            <a:endParaRPr lang="en-US"/>
          </a:p>
        </p:txBody>
      </p:sp>
      <p:sp>
        <p:nvSpPr>
          <p:cNvPr id="10" name="Slide Number Placeholder 6"/>
          <p:cNvSpPr>
            <a:spLocks noGrp="1"/>
          </p:cNvSpPr>
          <p:nvPr>
            <p:ph type="sldNum" sz="quarter" idx="12"/>
          </p:nvPr>
        </p:nvSpPr>
        <p:spPr/>
        <p:txBody>
          <a:bodyPr/>
          <a:lstStyle>
            <a:lvl1pPr>
              <a:defRPr/>
            </a:lvl1pPr>
            <a:extLst/>
          </a:lstStyle>
          <a:p>
            <a:pPr>
              <a:defRPr/>
            </a:pPr>
            <a:fld id="{77317F53-DB82-4A25-980E-7BB26373912F}"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75" y="-815975"/>
            <a:ext cx="1638300" cy="1638300"/>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sp>
        <p:nvSpPr>
          <p:cNvPr id="8" name="Oval 7"/>
          <p:cNvSpPr/>
          <p:nvPr/>
        </p:nvSpPr>
        <p:spPr>
          <a:xfrm>
            <a:off x="168275" y="20638"/>
            <a:ext cx="1703388" cy="1703387"/>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sp>
        <p:nvSpPr>
          <p:cNvPr id="12" name="Rectangle 11"/>
          <p:cNvSpPr/>
          <p:nvPr/>
        </p:nvSpPr>
        <p:spPr>
          <a:xfrm>
            <a:off x="1012825" y="0"/>
            <a:ext cx="8131175"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sp>
        <p:nvSpPr>
          <p:cNvPr id="5" name="Title Placeholder 4"/>
          <p:cNvSpPr>
            <a:spLocks noGrp="1"/>
          </p:cNvSpPr>
          <p:nvPr>
            <p:ph type="title"/>
          </p:nvPr>
        </p:nvSpPr>
        <p:spPr>
          <a:xfrm>
            <a:off x="1435100" y="274638"/>
            <a:ext cx="7499350" cy="1143000"/>
          </a:xfrm>
          <a:prstGeom prst="rect">
            <a:avLst/>
          </a:prstGeom>
        </p:spPr>
        <p:txBody>
          <a:bodyPr anchor="ctr">
            <a:normAutofit/>
          </a:bodyPr>
          <a:lstStyle>
            <a:extLst/>
          </a:lstStyle>
          <a:p>
            <a:r>
              <a:rPr lang="en-US" smtClean="0"/>
              <a:t>Click to edit Master title style</a:t>
            </a:r>
            <a:endParaRPr lang="en-US"/>
          </a:p>
        </p:txBody>
      </p:sp>
      <p:sp>
        <p:nvSpPr>
          <p:cNvPr id="1033" name="Text Placeholder 8"/>
          <p:cNvSpPr>
            <a:spLocks noGrp="1"/>
          </p:cNvSpPr>
          <p:nvPr>
            <p:ph type="body" idx="1"/>
          </p:nvPr>
        </p:nvSpPr>
        <p:spPr bwMode="auto">
          <a:xfrm>
            <a:off x="1435100" y="1447800"/>
            <a:ext cx="749935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pPr>
              <a:defRPr/>
            </a:pPr>
            <a:fld id="{1EEE361F-5471-4773-9E10-613986128D38}" type="datetimeFigureOut">
              <a:rPr lang="en-US"/>
              <a:pPr>
                <a:defRPr/>
              </a:pPr>
              <a:t>4/1/2010</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pPr>
              <a:defRPr/>
            </a:pPr>
            <a:endParaRPr lang="en-US"/>
          </a:p>
        </p:txBody>
      </p:sp>
      <p:sp>
        <p:nvSpPr>
          <p:cNvPr id="22" name="Slide Number Placeholder 21"/>
          <p:cNvSpPr>
            <a:spLocks noGrp="1"/>
          </p:cNvSpPr>
          <p:nvPr>
            <p:ph type="sldNum" sz="quarter" idx="4"/>
          </p:nvPr>
        </p:nvSpPr>
        <p:spPr>
          <a:xfrm>
            <a:off x="8613775"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pPr>
              <a:defRPr/>
            </a:pPr>
            <a:fld id="{CD9AEC14-9150-4F2F-9263-BC3577F56CA9}" type="slidenum">
              <a:rPr lang="en-US"/>
              <a:pPr>
                <a:defRPr/>
              </a:pPr>
              <a:t>‹#›</a:t>
            </a:fld>
            <a:endParaRPr lang="en-US"/>
          </a:p>
        </p:txBody>
      </p:sp>
      <p:sp>
        <p:nvSpPr>
          <p:cNvPr id="15" name="Rectangle 14"/>
          <p:cNvSpPr/>
          <p:nvPr/>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spTree>
  </p:cSld>
  <p:clrMap bg1="lt1" tx1="dk1" bg2="lt2" tx2="dk2" accent1="accent1" accent2="accent2" accent3="accent3" accent4="accent4" accent5="accent5" accent6="accent6" hlink="hlink" folHlink="folHlink"/>
  <p:sldLayoutIdLst>
    <p:sldLayoutId id="2147483819" r:id="rId1"/>
    <p:sldLayoutId id="2147483803" r:id="rId2"/>
    <p:sldLayoutId id="2147483820" r:id="rId3"/>
    <p:sldLayoutId id="2147483804" r:id="rId4"/>
    <p:sldLayoutId id="2147483821" r:id="rId5"/>
    <p:sldLayoutId id="2147483805" r:id="rId6"/>
    <p:sldLayoutId id="2147483822" r:id="rId7"/>
    <p:sldLayoutId id="2147483823" r:id="rId8"/>
    <p:sldLayoutId id="2147483824" r:id="rId9"/>
    <p:sldLayoutId id="2147483806" r:id="rId10"/>
    <p:sldLayoutId id="2147483807" r:id="rId11"/>
    <p:sldLayoutId id="2147483825" r:id="rId12"/>
  </p:sldLayoutIdLst>
  <p:txStyles>
    <p:titleStyle>
      <a:lvl1pPr algn="l" rtl="0" eaLnBrk="0" fontAlgn="base" hangingPunct="0">
        <a:spcBef>
          <a:spcPct val="0"/>
        </a:spcBef>
        <a:spcAft>
          <a:spcPct val="0"/>
        </a:spcAft>
        <a:defRPr sz="4300" kern="1200">
          <a:solidFill>
            <a:srgbClr val="572314"/>
          </a:solidFill>
          <a:effectLst>
            <a:outerShdw blurRad="50000" dist="30000" dir="5400000" algn="tl" rotWithShape="0">
              <a:srgbClr val="000000">
                <a:alpha val="30000"/>
              </a:srgbClr>
            </a:outerShdw>
          </a:effectLst>
          <a:latin typeface="+mj-lt"/>
          <a:ea typeface="+mj-ea"/>
          <a:cs typeface="+mj-cs"/>
        </a:defRPr>
      </a:lvl1pPr>
      <a:lvl2pPr algn="l" rtl="0" eaLnBrk="0" fontAlgn="base" hangingPunct="0">
        <a:spcBef>
          <a:spcPct val="0"/>
        </a:spcBef>
        <a:spcAft>
          <a:spcPct val="0"/>
        </a:spcAft>
        <a:defRPr sz="4300">
          <a:solidFill>
            <a:srgbClr val="572314"/>
          </a:solidFill>
          <a:latin typeface="Gill Sans MT" pitchFamily="34" charset="0"/>
        </a:defRPr>
      </a:lvl2pPr>
      <a:lvl3pPr algn="l" rtl="0" eaLnBrk="0" fontAlgn="base" hangingPunct="0">
        <a:spcBef>
          <a:spcPct val="0"/>
        </a:spcBef>
        <a:spcAft>
          <a:spcPct val="0"/>
        </a:spcAft>
        <a:defRPr sz="4300">
          <a:solidFill>
            <a:srgbClr val="572314"/>
          </a:solidFill>
          <a:latin typeface="Gill Sans MT" pitchFamily="34" charset="0"/>
        </a:defRPr>
      </a:lvl3pPr>
      <a:lvl4pPr algn="l" rtl="0" eaLnBrk="0" fontAlgn="base" hangingPunct="0">
        <a:spcBef>
          <a:spcPct val="0"/>
        </a:spcBef>
        <a:spcAft>
          <a:spcPct val="0"/>
        </a:spcAft>
        <a:defRPr sz="4300">
          <a:solidFill>
            <a:srgbClr val="572314"/>
          </a:solidFill>
          <a:latin typeface="Gill Sans MT" pitchFamily="34" charset="0"/>
        </a:defRPr>
      </a:lvl4pPr>
      <a:lvl5pPr algn="l" rtl="0" eaLnBrk="0" fontAlgn="base" hangingPunct="0">
        <a:spcBef>
          <a:spcPct val="0"/>
        </a:spcBef>
        <a:spcAft>
          <a:spcPct val="0"/>
        </a:spcAft>
        <a:defRPr sz="4300">
          <a:solidFill>
            <a:srgbClr val="572314"/>
          </a:solidFill>
          <a:latin typeface="Gill Sans MT" pitchFamily="34" charset="0"/>
        </a:defRPr>
      </a:lvl5pPr>
      <a:lvl6pPr marL="457200" algn="l" rtl="0" fontAlgn="base">
        <a:spcBef>
          <a:spcPct val="0"/>
        </a:spcBef>
        <a:spcAft>
          <a:spcPct val="0"/>
        </a:spcAft>
        <a:defRPr sz="4300">
          <a:solidFill>
            <a:srgbClr val="572314"/>
          </a:solidFill>
          <a:latin typeface="Gill Sans MT" pitchFamily="34" charset="0"/>
        </a:defRPr>
      </a:lvl6pPr>
      <a:lvl7pPr marL="914400" algn="l" rtl="0" fontAlgn="base">
        <a:spcBef>
          <a:spcPct val="0"/>
        </a:spcBef>
        <a:spcAft>
          <a:spcPct val="0"/>
        </a:spcAft>
        <a:defRPr sz="4300">
          <a:solidFill>
            <a:srgbClr val="572314"/>
          </a:solidFill>
          <a:latin typeface="Gill Sans MT" pitchFamily="34" charset="0"/>
        </a:defRPr>
      </a:lvl7pPr>
      <a:lvl8pPr marL="1371600" algn="l" rtl="0" fontAlgn="base">
        <a:spcBef>
          <a:spcPct val="0"/>
        </a:spcBef>
        <a:spcAft>
          <a:spcPct val="0"/>
        </a:spcAft>
        <a:defRPr sz="4300">
          <a:solidFill>
            <a:srgbClr val="572314"/>
          </a:solidFill>
          <a:latin typeface="Gill Sans MT" pitchFamily="34" charset="0"/>
        </a:defRPr>
      </a:lvl8pPr>
      <a:lvl9pPr marL="1828800" algn="l" rtl="0" fontAlgn="base">
        <a:spcBef>
          <a:spcPct val="0"/>
        </a:spcBef>
        <a:spcAft>
          <a:spcPct val="0"/>
        </a:spcAft>
        <a:defRPr sz="4300">
          <a:solidFill>
            <a:srgbClr val="572314"/>
          </a:solidFill>
          <a:latin typeface="Gill Sans MT" pitchFamily="34" charset="0"/>
        </a:defRPr>
      </a:lvl9pPr>
      <a:extLst/>
    </p:titleStyle>
    <p:bodyStyle>
      <a:lvl1pPr marL="365125" indent="-282575" algn="l" rtl="0" eaLnBrk="0" fontAlgn="base" hangingPunct="0">
        <a:spcBef>
          <a:spcPts val="600"/>
        </a:spcBef>
        <a:spcAft>
          <a:spcPct val="0"/>
        </a:spcAft>
        <a:buClr>
          <a:schemeClr val="accent1"/>
        </a:buClr>
        <a:buSzPct val="80000"/>
        <a:buFont typeface="Wingdings 2" pitchFamily="18" charset="2"/>
        <a:buChar char=""/>
        <a:defRPr sz="3200" kern="1200">
          <a:solidFill>
            <a:schemeClr val="tx1"/>
          </a:solidFill>
          <a:latin typeface="+mn-lt"/>
          <a:ea typeface="+mn-ea"/>
          <a:cs typeface="+mn-cs"/>
        </a:defRPr>
      </a:lvl1pPr>
      <a:lvl2pPr marL="639763" indent="-236538" algn="l" rtl="0" eaLnBrk="0" fontAlgn="base" hangingPunct="0">
        <a:spcBef>
          <a:spcPts val="550"/>
        </a:spcBef>
        <a:spcAft>
          <a:spcPct val="0"/>
        </a:spcAft>
        <a:buClr>
          <a:schemeClr val="accent1"/>
        </a:buClr>
        <a:buFont typeface="Verdana" pitchFamily="34" charset="0"/>
        <a:buChar char="◦"/>
        <a:defRPr sz="2800" kern="1200">
          <a:solidFill>
            <a:schemeClr val="tx1"/>
          </a:solidFill>
          <a:latin typeface="+mn-lt"/>
          <a:ea typeface="+mn-ea"/>
          <a:cs typeface="+mn-cs"/>
        </a:defRPr>
      </a:lvl2pPr>
      <a:lvl3pPr marL="885825" indent="-228600" algn="l" rtl="0" eaLnBrk="0" fontAlgn="base" hangingPunct="0">
        <a:spcBef>
          <a:spcPct val="20000"/>
        </a:spcBef>
        <a:spcAft>
          <a:spcPct val="0"/>
        </a:spcAft>
        <a:buClr>
          <a:schemeClr val="accent2"/>
        </a:buClr>
        <a:buFont typeface="Wingdings 2" pitchFamily="18" charset="2"/>
        <a:buChar char=""/>
        <a:defRPr sz="2400" kern="1200">
          <a:solidFill>
            <a:schemeClr val="tx1"/>
          </a:solidFill>
          <a:latin typeface="+mn-lt"/>
          <a:ea typeface="+mn-ea"/>
          <a:cs typeface="+mn-cs"/>
        </a:defRPr>
      </a:lvl3pPr>
      <a:lvl4pPr marL="1096963" indent="-173038" algn="l" rtl="0" eaLnBrk="0" fontAlgn="base" hangingPunct="0">
        <a:spcBef>
          <a:spcPct val="20000"/>
        </a:spcBef>
        <a:spcAft>
          <a:spcPct val="0"/>
        </a:spcAft>
        <a:buClr>
          <a:srgbClr val="C32D2E"/>
        </a:buClr>
        <a:buFont typeface="Wingdings 2" pitchFamily="18" charset="2"/>
        <a:buChar char=""/>
        <a:defRPr sz="2000" kern="1200">
          <a:solidFill>
            <a:schemeClr val="tx1"/>
          </a:solidFill>
          <a:latin typeface="+mn-lt"/>
          <a:ea typeface="+mn-ea"/>
          <a:cs typeface="+mn-cs"/>
        </a:defRPr>
      </a:lvl4pPr>
      <a:lvl5pPr marL="1296988" indent="-182563" algn="l" rtl="0" eaLnBrk="0" fontAlgn="base" hangingPunct="0">
        <a:spcBef>
          <a:spcPct val="20000"/>
        </a:spcBef>
        <a:spcAft>
          <a:spcPct val="0"/>
        </a:spcAft>
        <a:buClr>
          <a:srgbClr val="84AA33"/>
        </a:buClr>
        <a:buFont typeface="Wingdings 2" pitchFamily="18" charset="2"/>
        <a:buChar char=""/>
        <a:defRPr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defRPr>
            </a:lvl1pPr>
          </a:lstStyle>
          <a:p>
            <a:pPr>
              <a:defRPr/>
            </a:pPr>
            <a:fld id="{D29FCB62-2B50-4A0E-8981-3C02BBC016AA}" type="datetimeFigureOut">
              <a:rPr lang="en-US"/>
              <a:pPr>
                <a:defRPr/>
              </a:pPr>
              <a:t>4/1/2010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defRPr>
            </a:lvl1pPr>
          </a:lstStyle>
          <a:p>
            <a:pPr>
              <a:defRPr/>
            </a:pPr>
            <a:fld id="{51AC5DA1-2407-4798-BCFE-7E711EBEA21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26" r:id="rId12"/>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igscb.jpl.nasa.gov/components/data.html" TargetMode="External"/><Relationship Id="rId2" Type="http://schemas.openxmlformats.org/officeDocument/2006/relationships/hyperlink" Target="http://igscb.jpl.nasa.gov/igscb/data/format/rinex210.txt" TargetMode="Externa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hyperlink" Target="http://facility.unavco.org/software/teqc/teqc.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7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9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47.png"/></Relationships>
</file>

<file path=ppt/slides/_rels/slide9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43000" y="1121898"/>
            <a:ext cx="7620000" cy="2307102"/>
          </a:xfrm>
        </p:spPr>
        <p:txBody>
          <a:bodyPr>
            <a:normAutofit/>
          </a:bodyPr>
          <a:lstStyle/>
          <a:p>
            <a:pPr algn="ctr"/>
            <a:r>
              <a:rPr lang="en-US" dirty="0" smtClean="0"/>
              <a:t>Design of a GPS Capture and Process System for Wireless Networks</a:t>
            </a:r>
            <a:endParaRPr lang="en-US" dirty="0"/>
          </a:p>
        </p:txBody>
      </p:sp>
      <p:sp>
        <p:nvSpPr>
          <p:cNvPr id="6" name="Subtitle 2"/>
          <p:cNvSpPr>
            <a:spLocks noGrp="1"/>
          </p:cNvSpPr>
          <p:nvPr>
            <p:ph type="subTitle" idx="1"/>
          </p:nvPr>
        </p:nvSpPr>
        <p:spPr>
          <a:xfrm>
            <a:off x="2667000" y="3886200"/>
            <a:ext cx="3276600" cy="2286000"/>
          </a:xfrm>
        </p:spPr>
        <p:txBody>
          <a:bodyPr rtlCol="0">
            <a:normAutofit/>
          </a:bodyPr>
          <a:lstStyle/>
          <a:p>
            <a:pPr eaLnBrk="1" fontAlgn="auto" hangingPunct="1">
              <a:spcAft>
                <a:spcPts val="0"/>
              </a:spcAft>
              <a:buFont typeface="Arial" pitchFamily="34" charset="0"/>
              <a:buNone/>
              <a:defRPr/>
            </a:pPr>
            <a:r>
              <a:rPr lang="en-US" sz="2400" dirty="0" smtClean="0"/>
              <a:t>Eidy C. Herrera</a:t>
            </a:r>
            <a:br>
              <a:rPr lang="en-US" sz="2400" dirty="0" smtClean="0"/>
            </a:br>
            <a:r>
              <a:rPr lang="en-US" sz="2400" dirty="0" smtClean="0"/>
              <a:t>Jacob J. Johns</a:t>
            </a:r>
          </a:p>
          <a:p>
            <a:pPr eaLnBrk="1" fontAlgn="auto" hangingPunct="1">
              <a:spcAft>
                <a:spcPts val="0"/>
              </a:spcAft>
              <a:buFont typeface="Arial" pitchFamily="34" charset="0"/>
              <a:buNone/>
              <a:defRPr/>
            </a:pPr>
            <a:r>
              <a:rPr lang="en-US" sz="2400" dirty="0" smtClean="0"/>
              <a:t>Hartman D. Rector</a:t>
            </a:r>
          </a:p>
          <a:p>
            <a:pPr eaLnBrk="1" fontAlgn="auto" hangingPunct="1">
              <a:spcAft>
                <a:spcPts val="0"/>
              </a:spcAft>
              <a:buFont typeface="Arial" pitchFamily="34" charset="0"/>
              <a:buNone/>
              <a:defRPr/>
            </a:pPr>
            <a:r>
              <a:rPr lang="en-US" sz="2400" dirty="0" smtClean="0"/>
              <a:t>Cory Shirts</a:t>
            </a:r>
          </a:p>
          <a:p>
            <a:pPr eaLnBrk="1" fontAlgn="auto" hangingPunct="1">
              <a:spcAft>
                <a:spcPts val="0"/>
              </a:spcAft>
              <a:buFont typeface="Wingdings 2"/>
              <a:buNone/>
              <a:defRPr/>
            </a:pPr>
            <a:r>
              <a:rPr lang="en-US" sz="2400" dirty="0" smtClean="0"/>
              <a:t>Kerry R. Wiser</a:t>
            </a:r>
          </a:p>
        </p:txBody>
      </p:sp>
      <p:pic>
        <p:nvPicPr>
          <p:cNvPr id="7"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8"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pic>
        <p:nvPicPr>
          <p:cNvPr id="12" name="Picture 9" descr="a79721-000-unc-2"/>
          <p:cNvPicPr>
            <a:picLocks noChangeAspect="1" noChangeArrowheads="1"/>
          </p:cNvPicPr>
          <p:nvPr/>
        </p:nvPicPr>
        <p:blipFill>
          <a:blip r:embed="rId4" cstate="print">
            <a:clrChange>
              <a:clrFrom>
                <a:srgbClr val="FFFFFF"/>
              </a:clrFrom>
              <a:clrTo>
                <a:srgbClr val="FFFFFF">
                  <a:alpha val="0"/>
                </a:srgbClr>
              </a:clrTo>
            </a:clrChange>
          </a:blip>
          <a:srcRect l="21819" t="16942" r="26183" b="16942"/>
          <a:stretch>
            <a:fillRect/>
          </a:stretch>
        </p:blipFill>
        <p:spPr bwMode="auto">
          <a:xfrm>
            <a:off x="6400800" y="3810000"/>
            <a:ext cx="2209654" cy="217285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fontAlgn="auto" hangingPunct="1">
              <a:spcAft>
                <a:spcPts val="0"/>
              </a:spcAft>
              <a:defRPr/>
            </a:pPr>
            <a:r>
              <a:rPr lang="en-US" dirty="0" smtClean="0">
                <a:solidFill>
                  <a:schemeClr val="tx2">
                    <a:satMod val="130000"/>
                  </a:schemeClr>
                </a:solidFill>
              </a:rPr>
              <a:t>Previous Design</a:t>
            </a:r>
          </a:p>
        </p:txBody>
      </p:sp>
      <p:sp>
        <p:nvSpPr>
          <p:cNvPr id="18435" name="Content Placeholder 2"/>
          <p:cNvSpPr>
            <a:spLocks noGrp="1"/>
          </p:cNvSpPr>
          <p:nvPr>
            <p:ph idx="1"/>
          </p:nvPr>
        </p:nvSpPr>
        <p:spPr>
          <a:xfrm>
            <a:off x="1371600" y="1524000"/>
            <a:ext cx="7499350" cy="4800600"/>
          </a:xfrm>
        </p:spPr>
        <p:txBody>
          <a:bodyPr/>
          <a:lstStyle/>
          <a:p>
            <a:pPr eaLnBrk="1" hangingPunct="1"/>
            <a:r>
              <a:rPr lang="en-US" smtClean="0"/>
              <a:t>Design from previous team</a:t>
            </a:r>
          </a:p>
          <a:p>
            <a:pPr lvl="1" eaLnBrk="1" hangingPunct="1"/>
            <a:r>
              <a:rPr lang="en-US" smtClean="0"/>
              <a:t>Processor with Low Power Modes (LPM)</a:t>
            </a:r>
          </a:p>
          <a:p>
            <a:pPr lvl="1" eaLnBrk="1" hangingPunct="1">
              <a:buFont typeface="Verdana" pitchFamily="34" charset="0"/>
              <a:buNone/>
            </a:pPr>
            <a:endParaRPr lang="en-US" smtClean="0"/>
          </a:p>
          <a:p>
            <a:pPr lvl="1" eaLnBrk="1" hangingPunct="1"/>
            <a:r>
              <a:rPr lang="en-US" smtClean="0"/>
              <a:t>Accelerometer to trigger wakeup</a:t>
            </a:r>
          </a:p>
          <a:p>
            <a:pPr lvl="1" eaLnBrk="1" hangingPunct="1"/>
            <a:endParaRPr lang="en-US" smtClean="0"/>
          </a:p>
          <a:p>
            <a:pPr lvl="1" eaLnBrk="1" hangingPunct="1"/>
            <a:r>
              <a:rPr lang="en-US" smtClean="0"/>
              <a:t>Small flash chip to store small samples</a:t>
            </a:r>
          </a:p>
          <a:p>
            <a:pPr lvl="1" eaLnBrk="1" hangingPunct="1"/>
            <a:endParaRPr lang="en-US" smtClean="0"/>
          </a:p>
          <a:p>
            <a:pPr lvl="1" eaLnBrk="1" hangingPunct="1"/>
            <a:r>
              <a:rPr lang="en-US" smtClean="0"/>
              <a:t> SiGE GPS receiver</a:t>
            </a:r>
          </a:p>
        </p:txBody>
      </p:sp>
      <p:pic>
        <p:nvPicPr>
          <p:cNvPr id="18436"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18437"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pPr marL="365760" lvl="0" indent="-283464" eaLnBrk="1" fontAlgn="auto" hangingPunct="1">
              <a:spcAft>
                <a:spcPts val="0"/>
              </a:spcAft>
              <a:buClr>
                <a:srgbClr val="3891A7"/>
              </a:buClr>
              <a:buFont typeface="Wingdings 2"/>
              <a:buChar char=""/>
            </a:pPr>
            <a:r>
              <a:rPr lang="en-US" sz="2162" dirty="0" smtClean="0">
                <a:solidFill>
                  <a:prstClr val="black"/>
                </a:solidFill>
              </a:rPr>
              <a:t>U-</a:t>
            </a:r>
            <a:r>
              <a:rPr lang="en-US" sz="2162" dirty="0" err="1" smtClean="0">
                <a:solidFill>
                  <a:prstClr val="black"/>
                </a:solidFill>
              </a:rPr>
              <a:t>blox</a:t>
            </a:r>
            <a:r>
              <a:rPr lang="en-US" sz="2162" dirty="0" smtClean="0">
                <a:solidFill>
                  <a:prstClr val="black"/>
                </a:solidFill>
              </a:rPr>
              <a:t> AG, “Essentials of Satellite Navigation,” Compendium, Apr. 26,2007. </a:t>
            </a:r>
          </a:p>
          <a:p>
            <a:pPr marL="365760" lvl="0" indent="-283464" eaLnBrk="1" fontAlgn="auto" hangingPunct="1">
              <a:spcAft>
                <a:spcPts val="0"/>
              </a:spcAft>
              <a:buClr>
                <a:srgbClr val="3891A7"/>
              </a:buClr>
              <a:buFont typeface="Wingdings 2"/>
              <a:buChar char=""/>
            </a:pPr>
            <a:r>
              <a:rPr lang="en-US" sz="2162" dirty="0" smtClean="0">
                <a:solidFill>
                  <a:prstClr val="black"/>
                </a:solidFill>
              </a:rPr>
              <a:t>K. </a:t>
            </a:r>
            <a:r>
              <a:rPr lang="en-US" sz="2162" dirty="0" err="1" smtClean="0">
                <a:solidFill>
                  <a:prstClr val="black"/>
                </a:solidFill>
              </a:rPr>
              <a:t>Borre</a:t>
            </a:r>
            <a:r>
              <a:rPr lang="en-US" sz="2162" dirty="0" smtClean="0">
                <a:solidFill>
                  <a:prstClr val="black"/>
                </a:solidFill>
              </a:rPr>
              <a:t>, D. M. </a:t>
            </a:r>
            <a:r>
              <a:rPr lang="en-US" sz="2162" dirty="0" err="1" smtClean="0">
                <a:solidFill>
                  <a:prstClr val="black"/>
                </a:solidFill>
              </a:rPr>
              <a:t>Akos</a:t>
            </a:r>
            <a:r>
              <a:rPr lang="en-US" sz="2162" dirty="0" smtClean="0">
                <a:solidFill>
                  <a:prstClr val="black"/>
                </a:solidFill>
              </a:rPr>
              <a:t>, N </a:t>
            </a:r>
            <a:r>
              <a:rPr lang="en-US" sz="2162" dirty="0" err="1" smtClean="0">
                <a:solidFill>
                  <a:prstClr val="black"/>
                </a:solidFill>
              </a:rPr>
              <a:t>Bertelsen</a:t>
            </a:r>
            <a:r>
              <a:rPr lang="en-US" sz="2162" dirty="0" smtClean="0">
                <a:solidFill>
                  <a:prstClr val="black"/>
                </a:solidFill>
              </a:rPr>
              <a:t>, P. </a:t>
            </a:r>
            <a:r>
              <a:rPr lang="en-US" sz="2162" dirty="0" err="1" smtClean="0">
                <a:solidFill>
                  <a:prstClr val="black"/>
                </a:solidFill>
              </a:rPr>
              <a:t>Rinder</a:t>
            </a:r>
            <a:r>
              <a:rPr lang="en-US" sz="2162" dirty="0" smtClean="0">
                <a:solidFill>
                  <a:prstClr val="black"/>
                </a:solidFill>
              </a:rPr>
              <a:t>, and S. H. Jensen, </a:t>
            </a:r>
            <a:r>
              <a:rPr lang="en-US" sz="2162" i="1" dirty="0" smtClean="0">
                <a:solidFill>
                  <a:prstClr val="black"/>
                </a:solidFill>
              </a:rPr>
              <a:t>A Software-Defined GPS and Galileo Receiver: A Single-Frequency Approach (Applied and Numerical Harmonic Analysis).</a:t>
            </a:r>
            <a:r>
              <a:rPr lang="en-US" sz="2162" b="1" dirty="0" smtClean="0">
                <a:solidFill>
                  <a:prstClr val="black"/>
                </a:solidFill>
              </a:rPr>
              <a:t> </a:t>
            </a:r>
            <a:r>
              <a:rPr lang="en-US" sz="2162" dirty="0" smtClean="0">
                <a:solidFill>
                  <a:prstClr val="black"/>
                </a:solidFill>
              </a:rPr>
              <a:t>Boston, MA: </a:t>
            </a:r>
            <a:r>
              <a:rPr lang="en-US" sz="2162" dirty="0" err="1" smtClean="0">
                <a:solidFill>
                  <a:prstClr val="black"/>
                </a:solidFill>
              </a:rPr>
              <a:t>Birkhäuser</a:t>
            </a:r>
            <a:r>
              <a:rPr lang="en-US" sz="2162" dirty="0" smtClean="0">
                <a:solidFill>
                  <a:prstClr val="black"/>
                </a:solidFill>
              </a:rPr>
              <a:t> 2007.</a:t>
            </a:r>
          </a:p>
          <a:p>
            <a:pPr marL="365760" lvl="0" indent="-283464" eaLnBrk="1" fontAlgn="auto" hangingPunct="1">
              <a:spcAft>
                <a:spcPts val="0"/>
              </a:spcAft>
              <a:buClr>
                <a:srgbClr val="3891A7"/>
              </a:buClr>
              <a:buFont typeface="Wingdings 2"/>
              <a:buChar char=""/>
            </a:pPr>
            <a:r>
              <a:rPr lang="en-US" sz="2000" i="1" dirty="0" smtClean="0">
                <a:solidFill>
                  <a:prstClr val="black"/>
                </a:solidFill>
              </a:rPr>
              <a:t>RINEX: The Receiver Independent Exchange Format Version 2.10 </a:t>
            </a:r>
            <a:r>
              <a:rPr lang="en-US" sz="2000" dirty="0" smtClean="0">
                <a:solidFill>
                  <a:prstClr val="black"/>
                </a:solidFill>
              </a:rPr>
              <a:t>10 Dec. 2007. 01 Mar. 2010                                                              &lt;</a:t>
            </a:r>
            <a:r>
              <a:rPr lang="en-US" sz="2000" dirty="0" smtClean="0">
                <a:solidFill>
                  <a:prstClr val="black"/>
                </a:solidFill>
                <a:hlinkClick r:id="rId2"/>
              </a:rPr>
              <a:t>http://igscb.jpl.nasa.gov/igscb/data/format/rinex210.txt</a:t>
            </a:r>
            <a:r>
              <a:rPr lang="en-US" sz="2000" dirty="0" smtClean="0">
                <a:solidFill>
                  <a:prstClr val="black"/>
                </a:solidFill>
              </a:rPr>
              <a:t>&gt;.     </a:t>
            </a:r>
          </a:p>
          <a:p>
            <a:pPr marL="365760" lvl="0" indent="-283464" eaLnBrk="1" fontAlgn="auto" hangingPunct="1">
              <a:spcAft>
                <a:spcPts val="0"/>
              </a:spcAft>
              <a:buClr>
                <a:srgbClr val="3891A7"/>
              </a:buClr>
              <a:buFont typeface="Wingdings 2"/>
              <a:buChar char=""/>
            </a:pPr>
            <a:r>
              <a:rPr lang="en-US" sz="2000" i="1" dirty="0" smtClean="0">
                <a:solidFill>
                  <a:prstClr val="black"/>
                </a:solidFill>
              </a:rPr>
              <a:t>IGS Data </a:t>
            </a:r>
            <a:r>
              <a:rPr lang="en-US" sz="2000" dirty="0" smtClean="0">
                <a:solidFill>
                  <a:prstClr val="black"/>
                </a:solidFill>
              </a:rPr>
              <a:t>07 Mar. 2005. 01 Feb. 2010                                          &lt;</a:t>
            </a:r>
            <a:r>
              <a:rPr lang="en-US" sz="2000" dirty="0" smtClean="0">
                <a:solidFill>
                  <a:prstClr val="black"/>
                </a:solidFill>
                <a:hlinkClick r:id="rId3"/>
              </a:rPr>
              <a:t>http://igscb.jpl.nasa.gov/components/data.html</a:t>
            </a:r>
            <a:r>
              <a:rPr lang="en-US" sz="2000" dirty="0" smtClean="0">
                <a:solidFill>
                  <a:prstClr val="black"/>
                </a:solidFill>
              </a:rPr>
              <a:t>&gt;.         </a:t>
            </a:r>
          </a:p>
          <a:p>
            <a:pPr marL="365760" lvl="0" indent="-283464" eaLnBrk="1" fontAlgn="auto" hangingPunct="1">
              <a:spcAft>
                <a:spcPts val="0"/>
              </a:spcAft>
              <a:buClr>
                <a:srgbClr val="3891A7"/>
              </a:buClr>
              <a:buFont typeface="Wingdings 2"/>
              <a:buChar char=""/>
            </a:pPr>
            <a:r>
              <a:rPr lang="en-US" sz="2000" i="1" dirty="0" smtClean="0">
                <a:solidFill>
                  <a:prstClr val="black"/>
                </a:solidFill>
              </a:rPr>
              <a:t>TEQC — The Toolkit for GPS/GLONASS/Galileo/SBAS Data </a:t>
            </a:r>
            <a:r>
              <a:rPr lang="en-US" sz="2000" dirty="0" smtClean="0">
                <a:solidFill>
                  <a:prstClr val="black"/>
                </a:solidFill>
              </a:rPr>
              <a:t>17 Mar. 2010. 03 Mar. 2010</a:t>
            </a:r>
          </a:p>
          <a:p>
            <a:pPr marL="365760" lvl="0" indent="-283464" eaLnBrk="1" fontAlgn="auto" hangingPunct="1">
              <a:spcAft>
                <a:spcPts val="0"/>
              </a:spcAft>
              <a:buClr>
                <a:srgbClr val="3891A7"/>
              </a:buClr>
              <a:buFont typeface="Wingdings 2"/>
              <a:buChar char=""/>
            </a:pPr>
            <a:r>
              <a:rPr lang="en-US" sz="2000" dirty="0" smtClean="0">
                <a:solidFill>
                  <a:prstClr val="black"/>
                </a:solidFill>
              </a:rPr>
              <a:t>&lt;</a:t>
            </a:r>
            <a:r>
              <a:rPr lang="en-US" sz="2000" dirty="0" smtClean="0">
                <a:solidFill>
                  <a:prstClr val="black"/>
                </a:solidFill>
                <a:hlinkClick r:id="rId4"/>
              </a:rPr>
              <a:t>http://facility.unavco.org/software/teqc/teqc.html</a:t>
            </a:r>
            <a:r>
              <a:rPr lang="en-US" sz="2000" dirty="0" smtClean="0">
                <a:solidFill>
                  <a:prstClr val="black"/>
                </a:solidFill>
              </a:rPr>
              <a:t>&gt;.   </a:t>
            </a:r>
          </a:p>
          <a:p>
            <a:endParaRPr lang="en-US" dirty="0"/>
          </a:p>
        </p:txBody>
      </p:sp>
      <p:pic>
        <p:nvPicPr>
          <p:cNvPr id="6" name="Picture 8" descr="Ulogo.png"/>
          <p:cNvPicPr>
            <a:picLocks noChangeAspect="1"/>
          </p:cNvPicPr>
          <p:nvPr/>
        </p:nvPicPr>
        <p:blipFill>
          <a:blip r:embed="rId5"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9" name="Picture 8" descr="sandia.jpg"/>
          <p:cNvPicPr>
            <a:picLocks noChangeAspect="1"/>
          </p:cNvPicPr>
          <p:nvPr/>
        </p:nvPicPr>
        <p:blipFill>
          <a:blip r:embed="rId6"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solidFill>
                  <a:schemeClr val="tx2">
                    <a:satMod val="130000"/>
                  </a:schemeClr>
                </a:solidFill>
              </a:rPr>
              <a:t>Previous Design</a:t>
            </a:r>
            <a:endParaRPr lang="en-US" dirty="0"/>
          </a:p>
        </p:txBody>
      </p:sp>
      <p:pic>
        <p:nvPicPr>
          <p:cNvPr id="4" name="Picture 3" descr="P1000770.JPG"/>
          <p:cNvPicPr>
            <a:picLocks noChangeAspect="1"/>
          </p:cNvPicPr>
          <p:nvPr/>
        </p:nvPicPr>
        <p:blipFill>
          <a:blip r:embed="rId2" cstate="print"/>
          <a:stretch>
            <a:fillRect/>
          </a:stretch>
        </p:blipFill>
        <p:spPr>
          <a:xfrm>
            <a:off x="5029200" y="2205387"/>
            <a:ext cx="3858006" cy="381441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5" name="TextBox 4"/>
          <p:cNvSpPr txBox="1"/>
          <p:nvPr/>
        </p:nvSpPr>
        <p:spPr>
          <a:xfrm>
            <a:off x="5638800" y="1524000"/>
            <a:ext cx="2514600" cy="461963"/>
          </a:xfrm>
          <a:prstGeom prst="rect">
            <a:avLst/>
          </a:prstGeom>
          <a:noFill/>
        </p:spPr>
        <p:txBody>
          <a:bodyPr>
            <a:spAutoFit/>
          </a:bodyPr>
          <a:lstStyle/>
          <a:p>
            <a:pPr algn="ctr">
              <a:defRPr/>
            </a:pPr>
            <a:r>
              <a:rPr lang="en-US" sz="2400" b="1" dirty="0">
                <a:solidFill>
                  <a:schemeClr val="accent3">
                    <a:lumMod val="50000"/>
                  </a:schemeClr>
                </a:solidFill>
              </a:rPr>
              <a:t>Bottom Side</a:t>
            </a:r>
          </a:p>
        </p:txBody>
      </p:sp>
      <p:pic>
        <p:nvPicPr>
          <p:cNvPr id="6" name="Picture 5" descr="IMGA0059.JPG"/>
          <p:cNvPicPr>
            <a:picLocks noChangeAspect="1"/>
          </p:cNvPicPr>
          <p:nvPr/>
        </p:nvPicPr>
        <p:blipFill>
          <a:blip r:embed="rId3" cstate="print"/>
          <a:stretch>
            <a:fillRect/>
          </a:stretch>
        </p:blipFill>
        <p:spPr>
          <a:xfrm>
            <a:off x="1237878" y="2209800"/>
            <a:ext cx="3410322" cy="380999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7" name="TextBox 6"/>
          <p:cNvSpPr txBox="1"/>
          <p:nvPr/>
        </p:nvSpPr>
        <p:spPr>
          <a:xfrm>
            <a:off x="1905000" y="1524000"/>
            <a:ext cx="1981200" cy="461963"/>
          </a:xfrm>
          <a:prstGeom prst="rect">
            <a:avLst/>
          </a:prstGeom>
          <a:noFill/>
        </p:spPr>
        <p:txBody>
          <a:bodyPr>
            <a:spAutoFit/>
          </a:bodyPr>
          <a:lstStyle/>
          <a:p>
            <a:pPr algn="ctr">
              <a:defRPr/>
            </a:pPr>
            <a:r>
              <a:rPr lang="en-US" sz="2400" b="1" dirty="0">
                <a:solidFill>
                  <a:schemeClr val="accent3">
                    <a:lumMod val="50000"/>
                  </a:schemeClr>
                </a:solidFill>
              </a:rPr>
              <a:t>Top Side</a:t>
            </a:r>
          </a:p>
        </p:txBody>
      </p:sp>
      <p:pic>
        <p:nvPicPr>
          <p:cNvPr id="19463" name="Picture 8" descr="Ulogo.png"/>
          <p:cNvPicPr>
            <a:picLocks noChangeAspect="1"/>
          </p:cNvPicPr>
          <p:nvPr/>
        </p:nvPicPr>
        <p:blipFill>
          <a:blip r:embed="rId4"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19464" name="Picture 4" descr="sandia.jpg"/>
          <p:cNvPicPr>
            <a:picLocks noChangeAspect="1"/>
          </p:cNvPicPr>
          <p:nvPr/>
        </p:nvPicPr>
        <p:blipFill>
          <a:blip r:embed="rId5"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fontAlgn="auto" hangingPunct="1">
              <a:spcAft>
                <a:spcPts val="0"/>
              </a:spcAft>
              <a:defRPr/>
            </a:pPr>
            <a:r>
              <a:rPr lang="en-US" smtClean="0">
                <a:solidFill>
                  <a:schemeClr val="tx2">
                    <a:satMod val="130000"/>
                  </a:schemeClr>
                </a:solidFill>
              </a:rPr>
              <a:t>Design Requirements</a:t>
            </a:r>
          </a:p>
        </p:txBody>
      </p:sp>
      <p:sp>
        <p:nvSpPr>
          <p:cNvPr id="20483" name="Content Placeholder 2"/>
          <p:cNvSpPr>
            <a:spLocks noGrp="1"/>
          </p:cNvSpPr>
          <p:nvPr>
            <p:ph idx="1"/>
          </p:nvPr>
        </p:nvSpPr>
        <p:spPr/>
        <p:txBody>
          <a:bodyPr/>
          <a:lstStyle/>
          <a:p>
            <a:pPr eaLnBrk="1" hangingPunct="1"/>
            <a:r>
              <a:rPr lang="en-US" dirty="0" smtClean="0"/>
              <a:t>Changes needed</a:t>
            </a:r>
          </a:p>
          <a:p>
            <a:pPr lvl="1" eaLnBrk="1" hangingPunct="1"/>
            <a:r>
              <a:rPr lang="en-US" dirty="0" smtClean="0"/>
              <a:t>Broken Components</a:t>
            </a:r>
          </a:p>
          <a:p>
            <a:pPr lvl="1" eaLnBrk="1" hangingPunct="1"/>
            <a:endParaRPr lang="en-US" dirty="0" smtClean="0"/>
          </a:p>
          <a:p>
            <a:pPr lvl="1" eaLnBrk="1" hangingPunct="1"/>
            <a:r>
              <a:rPr lang="en-US" dirty="0" smtClean="0"/>
              <a:t>Difficult to test</a:t>
            </a:r>
          </a:p>
          <a:p>
            <a:pPr lvl="1" eaLnBrk="1" hangingPunct="1"/>
            <a:endParaRPr lang="en-US" dirty="0" smtClean="0"/>
          </a:p>
          <a:p>
            <a:pPr lvl="1" eaLnBrk="1" hangingPunct="1"/>
            <a:r>
              <a:rPr lang="en-US" dirty="0" smtClean="0"/>
              <a:t>Processor was slow</a:t>
            </a:r>
          </a:p>
          <a:p>
            <a:pPr lvl="1" eaLnBrk="1" hangingPunct="1"/>
            <a:endParaRPr lang="en-US" dirty="0" smtClean="0"/>
          </a:p>
          <a:p>
            <a:pPr lvl="1" eaLnBrk="1" hangingPunct="1"/>
            <a:r>
              <a:rPr lang="en-US" dirty="0" smtClean="0"/>
              <a:t>Flash memory was small</a:t>
            </a:r>
          </a:p>
        </p:txBody>
      </p:sp>
      <p:pic>
        <p:nvPicPr>
          <p:cNvPr id="20484"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20485"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pic>
        <p:nvPicPr>
          <p:cNvPr id="20486" name="Picture 5" descr="08_09_board.jpg"/>
          <p:cNvPicPr>
            <a:picLocks noChangeAspect="1"/>
          </p:cNvPicPr>
          <p:nvPr/>
        </p:nvPicPr>
        <p:blipFill>
          <a:blip r:embed="rId4" cstate="print"/>
          <a:srcRect/>
          <a:stretch>
            <a:fillRect/>
          </a:stretch>
        </p:blipFill>
        <p:spPr bwMode="auto">
          <a:xfrm>
            <a:off x="6324600" y="2484438"/>
            <a:ext cx="2114550" cy="1706562"/>
          </a:xfrm>
          <a:prstGeom prst="rect">
            <a:avLst/>
          </a:prstGeom>
          <a:noFill/>
          <a:ln w="9525">
            <a:noFill/>
            <a:miter lim="800000"/>
            <a:headEnd/>
            <a:tailEnd/>
          </a:ln>
        </p:spPr>
      </p:pic>
      <p:pic>
        <p:nvPicPr>
          <p:cNvPr id="20487" name="Picture 6" descr="stack.png"/>
          <p:cNvPicPr>
            <a:picLocks noChangeAspect="1"/>
          </p:cNvPicPr>
          <p:nvPr/>
        </p:nvPicPr>
        <p:blipFill>
          <a:blip r:embed="rId5" cstate="print"/>
          <a:srcRect/>
          <a:stretch>
            <a:fillRect/>
          </a:stretch>
        </p:blipFill>
        <p:spPr bwMode="auto">
          <a:xfrm>
            <a:off x="6324600" y="4581525"/>
            <a:ext cx="2179638" cy="2124075"/>
          </a:xfrm>
          <a:prstGeom prst="rect">
            <a:avLst/>
          </a:prstGeom>
          <a:noFill/>
          <a:ln w="9525">
            <a:noFill/>
            <a:miter lim="800000"/>
            <a:headEnd/>
            <a:tailEnd/>
          </a:ln>
        </p:spPr>
      </p:pic>
      <p:sp>
        <p:nvSpPr>
          <p:cNvPr id="20488" name="TextBox 7"/>
          <p:cNvSpPr txBox="1">
            <a:spLocks noChangeArrowheads="1"/>
          </p:cNvSpPr>
          <p:nvPr/>
        </p:nvSpPr>
        <p:spPr bwMode="auto">
          <a:xfrm>
            <a:off x="6324600" y="4267200"/>
            <a:ext cx="2209800" cy="369888"/>
          </a:xfrm>
          <a:prstGeom prst="rect">
            <a:avLst/>
          </a:prstGeom>
          <a:noFill/>
          <a:ln w="9525">
            <a:noFill/>
            <a:miter lim="800000"/>
            <a:headEnd/>
            <a:tailEnd/>
          </a:ln>
        </p:spPr>
        <p:txBody>
          <a:bodyPr>
            <a:spAutoFit/>
          </a:bodyPr>
          <a:lstStyle/>
          <a:p>
            <a:pPr algn="ctr"/>
            <a:r>
              <a:rPr lang="en-US" b="1"/>
              <a:t>Sandia Stack</a:t>
            </a:r>
          </a:p>
        </p:txBody>
      </p:sp>
      <p:sp>
        <p:nvSpPr>
          <p:cNvPr id="20489" name="TextBox 8"/>
          <p:cNvSpPr txBox="1">
            <a:spLocks noChangeArrowheads="1"/>
          </p:cNvSpPr>
          <p:nvPr/>
        </p:nvSpPr>
        <p:spPr bwMode="auto">
          <a:xfrm>
            <a:off x="6248400" y="2144713"/>
            <a:ext cx="2209800" cy="369887"/>
          </a:xfrm>
          <a:prstGeom prst="rect">
            <a:avLst/>
          </a:prstGeom>
          <a:noFill/>
          <a:ln w="9525">
            <a:noFill/>
            <a:miter lim="800000"/>
            <a:headEnd/>
            <a:tailEnd/>
          </a:ln>
        </p:spPr>
        <p:txBody>
          <a:bodyPr>
            <a:spAutoFit/>
          </a:bodyPr>
          <a:lstStyle/>
          <a:p>
            <a:pPr algn="ctr"/>
            <a:r>
              <a:rPr lang="en-US" b="1"/>
              <a:t>From 08-09 Team</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fontAlgn="auto" hangingPunct="1">
              <a:spcAft>
                <a:spcPts val="0"/>
              </a:spcAft>
              <a:defRPr/>
            </a:pPr>
            <a:r>
              <a:rPr lang="en-US" smtClean="0">
                <a:solidFill>
                  <a:schemeClr val="tx2">
                    <a:satMod val="130000"/>
                  </a:schemeClr>
                </a:solidFill>
              </a:rPr>
              <a:t>Design Modifications</a:t>
            </a:r>
          </a:p>
        </p:txBody>
      </p:sp>
      <p:sp>
        <p:nvSpPr>
          <p:cNvPr id="21507" name="Content Placeholder 2"/>
          <p:cNvSpPr>
            <a:spLocks noGrp="1"/>
          </p:cNvSpPr>
          <p:nvPr>
            <p:ph idx="1"/>
          </p:nvPr>
        </p:nvSpPr>
        <p:spPr>
          <a:xfrm>
            <a:off x="1143000" y="1524000"/>
            <a:ext cx="7499350" cy="4800600"/>
          </a:xfrm>
        </p:spPr>
        <p:txBody>
          <a:bodyPr/>
          <a:lstStyle/>
          <a:p>
            <a:pPr eaLnBrk="1" hangingPunct="1"/>
            <a:r>
              <a:rPr lang="en-US" smtClean="0"/>
              <a:t>Our approach</a:t>
            </a:r>
            <a:endParaRPr lang="en-US" sz="2800" smtClean="0"/>
          </a:p>
          <a:p>
            <a:pPr lvl="1" eaLnBrk="1" hangingPunct="1"/>
            <a:r>
              <a:rPr lang="en-US" smtClean="0"/>
              <a:t>New, faster low power processor</a:t>
            </a:r>
          </a:p>
          <a:p>
            <a:pPr lvl="1" eaLnBrk="1" hangingPunct="1">
              <a:buFont typeface="Verdana" pitchFamily="34" charset="0"/>
              <a:buNone/>
            </a:pPr>
            <a:endParaRPr lang="en-US" smtClean="0"/>
          </a:p>
          <a:p>
            <a:pPr lvl="1" eaLnBrk="1" hangingPunct="1"/>
            <a:r>
              <a:rPr lang="en-US" smtClean="0"/>
              <a:t>Bigger flash chips</a:t>
            </a:r>
          </a:p>
          <a:p>
            <a:pPr lvl="1" eaLnBrk="1" hangingPunct="1"/>
            <a:endParaRPr lang="en-US" smtClean="0"/>
          </a:p>
          <a:p>
            <a:pPr lvl="1" eaLnBrk="1" hangingPunct="1"/>
            <a:r>
              <a:rPr lang="en-US" smtClean="0"/>
              <a:t>Newer accelerometer model</a:t>
            </a:r>
          </a:p>
          <a:p>
            <a:pPr lvl="1" eaLnBrk="1" hangingPunct="1"/>
            <a:endParaRPr lang="en-US" smtClean="0"/>
          </a:p>
          <a:p>
            <a:pPr lvl="1" eaLnBrk="1" hangingPunct="1"/>
            <a:r>
              <a:rPr lang="en-US" smtClean="0"/>
              <a:t>Use testable prototypes for development</a:t>
            </a:r>
          </a:p>
        </p:txBody>
      </p:sp>
      <p:pic>
        <p:nvPicPr>
          <p:cNvPr id="21508"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21509"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pic>
        <p:nvPicPr>
          <p:cNvPr id="21510" name="Picture 5" descr="stack.png"/>
          <p:cNvPicPr>
            <a:picLocks noChangeAspect="1"/>
          </p:cNvPicPr>
          <p:nvPr/>
        </p:nvPicPr>
        <p:blipFill>
          <a:blip r:embed="rId4" cstate="print"/>
          <a:srcRect/>
          <a:stretch>
            <a:fillRect/>
          </a:stretch>
        </p:blipFill>
        <p:spPr bwMode="auto">
          <a:xfrm>
            <a:off x="6629400" y="2981325"/>
            <a:ext cx="2179638" cy="2124075"/>
          </a:xfrm>
          <a:prstGeom prst="rect">
            <a:avLst/>
          </a:prstGeom>
          <a:noFill/>
          <a:ln w="9525">
            <a:noFill/>
            <a:miter lim="800000"/>
            <a:headEnd/>
            <a:tailEnd/>
          </a:ln>
        </p:spPr>
      </p:pic>
      <p:sp>
        <p:nvSpPr>
          <p:cNvPr id="21511" name="TextBox 6"/>
          <p:cNvSpPr txBox="1">
            <a:spLocks noChangeArrowheads="1"/>
          </p:cNvSpPr>
          <p:nvPr/>
        </p:nvSpPr>
        <p:spPr bwMode="auto">
          <a:xfrm>
            <a:off x="6629400" y="2667000"/>
            <a:ext cx="2209800" cy="369888"/>
          </a:xfrm>
          <a:prstGeom prst="rect">
            <a:avLst/>
          </a:prstGeom>
          <a:noFill/>
          <a:ln w="9525">
            <a:noFill/>
            <a:miter lim="800000"/>
            <a:headEnd/>
            <a:tailEnd/>
          </a:ln>
        </p:spPr>
        <p:txBody>
          <a:bodyPr>
            <a:spAutoFit/>
          </a:bodyPr>
          <a:lstStyle/>
          <a:p>
            <a:pPr algn="ctr"/>
            <a:r>
              <a:rPr lang="en-US" b="1"/>
              <a:t>Sandia Stack</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Prototype Design (Kerry)</a:t>
            </a:r>
            <a:endParaRPr lang="en-US" dirty="0"/>
          </a:p>
        </p:txBody>
      </p:sp>
      <p:sp>
        <p:nvSpPr>
          <p:cNvPr id="22531" name="Content Placeholder 2"/>
          <p:cNvSpPr>
            <a:spLocks noGrp="1"/>
          </p:cNvSpPr>
          <p:nvPr>
            <p:ph idx="1"/>
          </p:nvPr>
        </p:nvSpPr>
        <p:spPr/>
        <p:txBody>
          <a:bodyPr/>
          <a:lstStyle/>
          <a:p>
            <a:r>
              <a:rPr lang="en-US" dirty="0" smtClean="0"/>
              <a:t>Eagle CAD for maintaining schematics and manufacturing parts</a:t>
            </a:r>
          </a:p>
          <a:p>
            <a:r>
              <a:rPr lang="en-US" dirty="0" smtClean="0"/>
              <a:t>Some parts were bought</a:t>
            </a:r>
          </a:p>
          <a:p>
            <a:r>
              <a:rPr lang="en-US" dirty="0" smtClean="0"/>
              <a:t>Assembled some, had some made</a:t>
            </a:r>
          </a:p>
          <a:p>
            <a:r>
              <a:rPr lang="en-US" dirty="0" smtClean="0"/>
              <a:t>List of Prototypes</a:t>
            </a:r>
          </a:p>
          <a:p>
            <a:pPr lvl="1"/>
            <a:r>
              <a:rPr lang="en-US" dirty="0" smtClean="0"/>
              <a:t>Accelerometer</a:t>
            </a:r>
          </a:p>
          <a:p>
            <a:pPr lvl="1"/>
            <a:r>
              <a:rPr lang="en-US" dirty="0" smtClean="0"/>
              <a:t>Flash memory</a:t>
            </a:r>
          </a:p>
          <a:p>
            <a:pPr lvl="1"/>
            <a:r>
              <a:rPr lang="en-US" dirty="0" err="1" smtClean="0"/>
              <a:t>SiGE</a:t>
            </a:r>
            <a:r>
              <a:rPr lang="en-US" dirty="0" smtClean="0"/>
              <a:t> GNSS antenna</a:t>
            </a:r>
          </a:p>
          <a:p>
            <a:pPr lvl="1"/>
            <a:r>
              <a:rPr lang="en-US" dirty="0" smtClean="0"/>
              <a:t>Multiplexers</a:t>
            </a:r>
          </a:p>
          <a:p>
            <a:endParaRPr lang="en-US" dirty="0" smtClean="0"/>
          </a:p>
        </p:txBody>
      </p:sp>
      <p:pic>
        <p:nvPicPr>
          <p:cNvPr id="22532"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22533"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0"/>
            <a:ext cx="7499350" cy="1143000"/>
          </a:xfrm>
        </p:spPr>
        <p:txBody>
          <a:bodyPr/>
          <a:lstStyle/>
          <a:p>
            <a:pPr>
              <a:defRPr/>
            </a:pPr>
            <a:r>
              <a:rPr lang="en-US" dirty="0" smtClean="0"/>
              <a:t>Programming Overview</a:t>
            </a:r>
            <a:endParaRPr lang="en-US" dirty="0"/>
          </a:p>
        </p:txBody>
      </p:sp>
      <p:pic>
        <p:nvPicPr>
          <p:cNvPr id="23555"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23556"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
        <p:nvSpPr>
          <p:cNvPr id="7" name="Rectangle 6"/>
          <p:cNvSpPr/>
          <p:nvPr/>
        </p:nvSpPr>
        <p:spPr>
          <a:xfrm>
            <a:off x="1295400" y="1447800"/>
            <a:ext cx="2057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t>Get </a:t>
            </a:r>
            <a:r>
              <a:rPr lang="en-US" smtClean="0"/>
              <a:t>info </a:t>
            </a:r>
            <a:r>
              <a:rPr lang="en-US" dirty="0"/>
              <a:t>on bad flash blocks if we don’t already have it</a:t>
            </a:r>
          </a:p>
        </p:txBody>
      </p:sp>
      <p:sp>
        <p:nvSpPr>
          <p:cNvPr id="8" name="Rectangle 7"/>
          <p:cNvSpPr/>
          <p:nvPr/>
        </p:nvSpPr>
        <p:spPr>
          <a:xfrm>
            <a:off x="3886200" y="1524000"/>
            <a:ext cx="17526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Setup ADC for Accelerometer</a:t>
            </a:r>
          </a:p>
        </p:txBody>
      </p:sp>
      <p:sp>
        <p:nvSpPr>
          <p:cNvPr id="9" name="Rectangle 8"/>
          <p:cNvSpPr/>
          <p:nvPr/>
        </p:nvSpPr>
        <p:spPr>
          <a:xfrm>
            <a:off x="6400800" y="4648200"/>
            <a:ext cx="23622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Exit LPM3 if movement or wakeup signal is detected</a:t>
            </a:r>
          </a:p>
        </p:txBody>
      </p:sp>
      <p:sp>
        <p:nvSpPr>
          <p:cNvPr id="10" name="Rectangle 9"/>
          <p:cNvSpPr/>
          <p:nvPr/>
        </p:nvSpPr>
        <p:spPr>
          <a:xfrm>
            <a:off x="3810000" y="3276600"/>
            <a:ext cx="21336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Go into LPM3 mode to save power</a:t>
            </a:r>
          </a:p>
        </p:txBody>
      </p:sp>
      <p:sp>
        <p:nvSpPr>
          <p:cNvPr id="11" name="Rectangle 10"/>
          <p:cNvSpPr/>
          <p:nvPr/>
        </p:nvSpPr>
        <p:spPr>
          <a:xfrm>
            <a:off x="3810000" y="4648200"/>
            <a:ext cx="2057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Turn off ADC, initialize flash, and enable </a:t>
            </a:r>
            <a:r>
              <a:rPr lang="en-US" dirty="0" err="1"/>
              <a:t>SiGE</a:t>
            </a:r>
            <a:endParaRPr lang="en-US" dirty="0"/>
          </a:p>
        </p:txBody>
      </p:sp>
      <p:sp>
        <p:nvSpPr>
          <p:cNvPr id="12" name="Rectangle 11"/>
          <p:cNvSpPr/>
          <p:nvPr/>
        </p:nvSpPr>
        <p:spPr>
          <a:xfrm>
            <a:off x="1143000" y="4648200"/>
            <a:ext cx="2057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Disable </a:t>
            </a:r>
            <a:r>
              <a:rPr lang="en-US" dirty="0" err="1"/>
              <a:t>SiGE</a:t>
            </a:r>
            <a:r>
              <a:rPr lang="en-US" dirty="0"/>
              <a:t> </a:t>
            </a:r>
          </a:p>
        </p:txBody>
      </p:sp>
      <p:sp>
        <p:nvSpPr>
          <p:cNvPr id="13" name="Rectangle 12"/>
          <p:cNvSpPr/>
          <p:nvPr/>
        </p:nvSpPr>
        <p:spPr>
          <a:xfrm>
            <a:off x="6477000" y="3276600"/>
            <a:ext cx="2057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Interrupt once per second to check for movement</a:t>
            </a:r>
          </a:p>
        </p:txBody>
      </p:sp>
      <p:sp>
        <p:nvSpPr>
          <p:cNvPr id="14" name="Rectangle 13"/>
          <p:cNvSpPr/>
          <p:nvPr/>
        </p:nvSpPr>
        <p:spPr>
          <a:xfrm>
            <a:off x="1219200" y="3200400"/>
            <a:ext cx="2057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Enable wake-up pin</a:t>
            </a:r>
          </a:p>
        </p:txBody>
      </p:sp>
      <p:sp>
        <p:nvSpPr>
          <p:cNvPr id="15" name="Rectangle 14"/>
          <p:cNvSpPr/>
          <p:nvPr/>
        </p:nvSpPr>
        <p:spPr>
          <a:xfrm>
            <a:off x="6400800" y="1524000"/>
            <a:ext cx="18288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Setup external wake-up pin</a:t>
            </a:r>
          </a:p>
        </p:txBody>
      </p:sp>
      <p:cxnSp>
        <p:nvCxnSpPr>
          <p:cNvPr id="17" name="Straight Connector 16"/>
          <p:cNvCxnSpPr/>
          <p:nvPr/>
        </p:nvCxnSpPr>
        <p:spPr>
          <a:xfrm>
            <a:off x="1143000" y="2514600"/>
            <a:ext cx="777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567" name="TextBox 17"/>
          <p:cNvSpPr txBox="1">
            <a:spLocks noChangeArrowheads="1"/>
          </p:cNvSpPr>
          <p:nvPr/>
        </p:nvSpPr>
        <p:spPr bwMode="auto">
          <a:xfrm>
            <a:off x="4114800" y="990600"/>
            <a:ext cx="1143000" cy="461963"/>
          </a:xfrm>
          <a:prstGeom prst="rect">
            <a:avLst/>
          </a:prstGeom>
          <a:noFill/>
          <a:ln w="9525">
            <a:noFill/>
            <a:miter lim="800000"/>
            <a:headEnd/>
            <a:tailEnd/>
          </a:ln>
        </p:spPr>
        <p:txBody>
          <a:bodyPr>
            <a:spAutoFit/>
          </a:bodyPr>
          <a:lstStyle/>
          <a:p>
            <a:r>
              <a:rPr lang="en-US" sz="2400" b="1" u="sng"/>
              <a:t>Setup</a:t>
            </a:r>
            <a:endParaRPr lang="en-US" sz="2000" b="1" u="sng"/>
          </a:p>
        </p:txBody>
      </p:sp>
      <p:sp>
        <p:nvSpPr>
          <p:cNvPr id="23568" name="TextBox 18"/>
          <p:cNvSpPr txBox="1">
            <a:spLocks noChangeArrowheads="1"/>
          </p:cNvSpPr>
          <p:nvPr/>
        </p:nvSpPr>
        <p:spPr bwMode="auto">
          <a:xfrm>
            <a:off x="3886200" y="2667000"/>
            <a:ext cx="1828800" cy="461963"/>
          </a:xfrm>
          <a:prstGeom prst="rect">
            <a:avLst/>
          </a:prstGeom>
          <a:noFill/>
          <a:ln w="9525">
            <a:noFill/>
            <a:miter lim="800000"/>
            <a:headEnd/>
            <a:tailEnd/>
          </a:ln>
        </p:spPr>
        <p:txBody>
          <a:bodyPr>
            <a:spAutoFit/>
          </a:bodyPr>
          <a:lstStyle/>
          <a:p>
            <a:r>
              <a:rPr lang="en-US" sz="2400" b="1" u="sng"/>
              <a:t>Main Loop</a:t>
            </a:r>
            <a:endParaRPr lang="en-US" sz="2000" b="1" u="sng"/>
          </a:p>
        </p:txBody>
      </p:sp>
      <p:cxnSp>
        <p:nvCxnSpPr>
          <p:cNvPr id="21" name="Straight Arrow Connector 20"/>
          <p:cNvCxnSpPr>
            <a:endCxn id="10" idx="1"/>
          </p:cNvCxnSpPr>
          <p:nvPr/>
        </p:nvCxnSpPr>
        <p:spPr>
          <a:xfrm>
            <a:off x="3276600" y="3733800"/>
            <a:ext cx="533400" cy="1588"/>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943600" y="3810000"/>
            <a:ext cx="533400" cy="1588"/>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5400000" flipH="1" flipV="1">
            <a:off x="1790701" y="4381500"/>
            <a:ext cx="533400" cy="3175"/>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5400000">
            <a:off x="7162801" y="4419600"/>
            <a:ext cx="457200" cy="3175"/>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0800000">
            <a:off x="5867400" y="5181600"/>
            <a:ext cx="533400" cy="1588"/>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2" idx="3"/>
          </p:cNvCxnSpPr>
          <p:nvPr/>
        </p:nvCxnSpPr>
        <p:spPr>
          <a:xfrm rot="10800000">
            <a:off x="3200400" y="5105400"/>
            <a:ext cx="609600" cy="1588"/>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Programming  (Cory)</a:t>
            </a:r>
            <a:endParaRPr lang="en-US" dirty="0"/>
          </a:p>
        </p:txBody>
      </p:sp>
      <p:sp>
        <p:nvSpPr>
          <p:cNvPr id="24579" name="Content Placeholder 2"/>
          <p:cNvSpPr>
            <a:spLocks noGrp="1"/>
          </p:cNvSpPr>
          <p:nvPr>
            <p:ph idx="1"/>
          </p:nvPr>
        </p:nvSpPr>
        <p:spPr/>
        <p:txBody>
          <a:bodyPr/>
          <a:lstStyle/>
          <a:p>
            <a:r>
              <a:rPr lang="en-US" dirty="0" smtClean="0"/>
              <a:t>Low Power (LPM3) Code</a:t>
            </a:r>
          </a:p>
          <a:p>
            <a:pPr>
              <a:buNone/>
            </a:pPr>
            <a:endParaRPr lang="en-US" dirty="0" smtClean="0"/>
          </a:p>
          <a:p>
            <a:r>
              <a:rPr lang="en-US" dirty="0" smtClean="0"/>
              <a:t>Interface accelerometer with processor</a:t>
            </a:r>
          </a:p>
          <a:p>
            <a:pPr>
              <a:buNone/>
            </a:pPr>
            <a:endParaRPr lang="en-US" dirty="0" smtClean="0"/>
          </a:p>
          <a:p>
            <a:r>
              <a:rPr lang="en-US" dirty="0" smtClean="0"/>
              <a:t>External wakeup feature</a:t>
            </a:r>
          </a:p>
          <a:p>
            <a:pPr>
              <a:buNone/>
            </a:pPr>
            <a:endParaRPr lang="en-US" dirty="0" smtClean="0"/>
          </a:p>
          <a:p>
            <a:r>
              <a:rPr lang="en-US" dirty="0" smtClean="0"/>
              <a:t>Integration</a:t>
            </a:r>
          </a:p>
        </p:txBody>
      </p:sp>
      <p:pic>
        <p:nvPicPr>
          <p:cNvPr id="24580"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24581"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pic>
        <p:nvPicPr>
          <p:cNvPr id="24582" name="Content Placeholder 8" descr="adxl335.png"/>
          <p:cNvPicPr>
            <a:picLocks noChangeAspect="1"/>
          </p:cNvPicPr>
          <p:nvPr/>
        </p:nvPicPr>
        <p:blipFill>
          <a:blip r:embed="rId4" cstate="print"/>
          <a:srcRect/>
          <a:stretch>
            <a:fillRect/>
          </a:stretch>
        </p:blipFill>
        <p:spPr bwMode="auto">
          <a:xfrm>
            <a:off x="5943600" y="3505200"/>
            <a:ext cx="2805113" cy="2449513"/>
          </a:xfrm>
          <a:prstGeom prst="rect">
            <a:avLst/>
          </a:prstGeom>
          <a:noFill/>
          <a:ln w="9525">
            <a:noFill/>
            <a:miter lim="800000"/>
            <a:headEnd/>
            <a:tailEnd/>
          </a:ln>
        </p:spPr>
      </p:pic>
      <p:sp>
        <p:nvSpPr>
          <p:cNvPr id="24583" name="TextBox 6"/>
          <p:cNvSpPr txBox="1">
            <a:spLocks noChangeArrowheads="1"/>
          </p:cNvSpPr>
          <p:nvPr/>
        </p:nvSpPr>
        <p:spPr bwMode="auto">
          <a:xfrm>
            <a:off x="6553200" y="5715000"/>
            <a:ext cx="1981200" cy="646113"/>
          </a:xfrm>
          <a:prstGeom prst="rect">
            <a:avLst/>
          </a:prstGeom>
          <a:noFill/>
          <a:ln w="9525">
            <a:noFill/>
            <a:miter lim="800000"/>
            <a:headEnd/>
            <a:tailEnd/>
          </a:ln>
        </p:spPr>
        <p:txBody>
          <a:bodyPr>
            <a:spAutoFit/>
          </a:bodyPr>
          <a:lstStyle/>
          <a:p>
            <a:pPr algn="ctr"/>
            <a:r>
              <a:rPr lang="en-US" b="1" dirty="0"/>
              <a:t>ADXL335 Accelerometer</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Programming (Hartman)</a:t>
            </a:r>
            <a:endParaRPr lang="en-US" dirty="0"/>
          </a:p>
        </p:txBody>
      </p:sp>
      <p:sp>
        <p:nvSpPr>
          <p:cNvPr id="25603" name="Content Placeholder 2"/>
          <p:cNvSpPr>
            <a:spLocks noGrp="1"/>
          </p:cNvSpPr>
          <p:nvPr>
            <p:ph idx="1"/>
          </p:nvPr>
        </p:nvSpPr>
        <p:spPr>
          <a:xfrm>
            <a:off x="1371600" y="1752600"/>
            <a:ext cx="7499350" cy="4800600"/>
          </a:xfrm>
        </p:spPr>
        <p:txBody>
          <a:bodyPr/>
          <a:lstStyle/>
          <a:p>
            <a:r>
              <a:rPr lang="en-US" smtClean="0"/>
              <a:t>Interface processor with flash chips</a:t>
            </a:r>
          </a:p>
          <a:p>
            <a:endParaRPr lang="en-US" smtClean="0"/>
          </a:p>
          <a:p>
            <a:r>
              <a:rPr lang="en-US" smtClean="0"/>
              <a:t>Processor’s USB interface</a:t>
            </a:r>
          </a:p>
          <a:p>
            <a:endParaRPr lang="en-US" smtClean="0"/>
          </a:p>
          <a:p>
            <a:r>
              <a:rPr lang="en-US" smtClean="0"/>
              <a:t>Interface processor with SiGE chip</a:t>
            </a:r>
          </a:p>
        </p:txBody>
      </p:sp>
      <p:pic>
        <p:nvPicPr>
          <p:cNvPr id="25604"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25605"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Programming  (Jake)</a:t>
            </a:r>
            <a:endParaRPr lang="en-US" dirty="0"/>
          </a:p>
        </p:txBody>
      </p:sp>
      <p:sp>
        <p:nvSpPr>
          <p:cNvPr id="26627" name="Content Placeholder 2"/>
          <p:cNvSpPr>
            <a:spLocks noGrp="1"/>
          </p:cNvSpPr>
          <p:nvPr>
            <p:ph idx="1"/>
          </p:nvPr>
        </p:nvSpPr>
        <p:spPr/>
        <p:txBody>
          <a:bodyPr/>
          <a:lstStyle/>
          <a:p>
            <a:r>
              <a:rPr lang="en-US" smtClean="0"/>
              <a:t>Real Time Clock on processor</a:t>
            </a:r>
          </a:p>
          <a:p>
            <a:pPr lvl="1"/>
            <a:r>
              <a:rPr lang="en-US" smtClean="0"/>
              <a:t>For timestamps, narrows online search</a:t>
            </a:r>
          </a:p>
          <a:p>
            <a:r>
              <a:rPr lang="en-US" smtClean="0"/>
              <a:t>PC application to get data from device</a:t>
            </a:r>
          </a:p>
        </p:txBody>
      </p:sp>
      <p:pic>
        <p:nvPicPr>
          <p:cNvPr id="26628"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26629"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pic>
        <p:nvPicPr>
          <p:cNvPr id="26630" name="Picture 2"/>
          <p:cNvPicPr>
            <a:picLocks noChangeAspect="1" noChangeArrowheads="1"/>
          </p:cNvPicPr>
          <p:nvPr/>
        </p:nvPicPr>
        <p:blipFill>
          <a:blip r:embed="rId4" cstate="print"/>
          <a:srcRect/>
          <a:stretch>
            <a:fillRect/>
          </a:stretch>
        </p:blipFill>
        <p:spPr bwMode="auto">
          <a:xfrm>
            <a:off x="1600200" y="3352800"/>
            <a:ext cx="6324600" cy="30432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Post-processing (Eidy)</a:t>
            </a:r>
            <a:endParaRPr lang="en-US" dirty="0"/>
          </a:p>
        </p:txBody>
      </p:sp>
      <p:sp>
        <p:nvSpPr>
          <p:cNvPr id="27651" name="Content Placeholder 2"/>
          <p:cNvSpPr>
            <a:spLocks noGrp="1"/>
          </p:cNvSpPr>
          <p:nvPr>
            <p:ph idx="1"/>
          </p:nvPr>
        </p:nvSpPr>
        <p:spPr/>
        <p:txBody>
          <a:bodyPr/>
          <a:lstStyle/>
          <a:p>
            <a:r>
              <a:rPr lang="en-US" dirty="0" smtClean="0"/>
              <a:t>Adapt </a:t>
            </a:r>
            <a:r>
              <a:rPr lang="en-US" dirty="0" err="1" smtClean="0"/>
              <a:t>Matlab</a:t>
            </a:r>
            <a:r>
              <a:rPr lang="en-US" dirty="0" smtClean="0"/>
              <a:t> code to our project</a:t>
            </a:r>
          </a:p>
          <a:p>
            <a:r>
              <a:rPr lang="en-US" dirty="0" smtClean="0"/>
              <a:t>Generate RINEX files from GPS data</a:t>
            </a:r>
          </a:p>
          <a:p>
            <a:r>
              <a:rPr lang="en-US" dirty="0" smtClean="0"/>
              <a:t>Combine results with online stored data</a:t>
            </a:r>
          </a:p>
          <a:p>
            <a:endParaRPr lang="en-US" dirty="0" smtClean="0"/>
          </a:p>
        </p:txBody>
      </p:sp>
      <p:pic>
        <p:nvPicPr>
          <p:cNvPr id="27652"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27653"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pic>
        <p:nvPicPr>
          <p:cNvPr id="27654" name="Picture 7"/>
          <p:cNvPicPr>
            <a:picLocks noChangeAspect="1" noChangeArrowheads="1"/>
          </p:cNvPicPr>
          <p:nvPr/>
        </p:nvPicPr>
        <p:blipFill>
          <a:blip r:embed="rId4" cstate="print"/>
          <a:srcRect/>
          <a:stretch>
            <a:fillRect/>
          </a:stretch>
        </p:blipFill>
        <p:spPr bwMode="auto">
          <a:xfrm>
            <a:off x="1981200" y="3200401"/>
            <a:ext cx="5410200" cy="2895600"/>
          </a:xfrm>
          <a:prstGeom prst="rect">
            <a:avLst/>
          </a:prstGeom>
          <a:noFill/>
          <a:ln w="9525">
            <a:noFill/>
            <a:miter lim="800000"/>
            <a:headEnd/>
            <a:tailEnd/>
          </a:ln>
        </p:spPr>
      </p:pic>
      <p:sp>
        <p:nvSpPr>
          <p:cNvPr id="7" name="TextBox 6"/>
          <p:cNvSpPr txBox="1"/>
          <p:nvPr/>
        </p:nvSpPr>
        <p:spPr>
          <a:xfrm>
            <a:off x="3429000" y="5943600"/>
            <a:ext cx="3048000" cy="369332"/>
          </a:xfrm>
          <a:prstGeom prst="rect">
            <a:avLst/>
          </a:prstGeom>
          <a:noFill/>
        </p:spPr>
        <p:txBody>
          <a:bodyPr wrap="square" rtlCol="0">
            <a:spAutoFit/>
          </a:bodyPr>
          <a:lstStyle/>
          <a:p>
            <a:r>
              <a:rPr lang="en-US" b="1" i="1" dirty="0" smtClean="0"/>
              <a:t>Sample output from code</a:t>
            </a:r>
            <a:endParaRPr lang="en-US" b="1" i="1"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7499350" cy="1143000"/>
          </a:xfrm>
        </p:spPr>
        <p:txBody>
          <a:bodyPr/>
          <a:lstStyle/>
          <a:p>
            <a:r>
              <a:rPr lang="en-US" dirty="0" smtClean="0"/>
              <a:t>Outline</a:t>
            </a:r>
            <a:endParaRPr lang="en-US" dirty="0"/>
          </a:p>
        </p:txBody>
      </p:sp>
      <p:sp>
        <p:nvSpPr>
          <p:cNvPr id="3" name="Content Placeholder 2"/>
          <p:cNvSpPr>
            <a:spLocks noGrp="1"/>
          </p:cNvSpPr>
          <p:nvPr>
            <p:ph idx="1"/>
          </p:nvPr>
        </p:nvSpPr>
        <p:spPr>
          <a:xfrm>
            <a:off x="1435100" y="990600"/>
            <a:ext cx="7499350" cy="4800600"/>
          </a:xfrm>
        </p:spPr>
        <p:txBody>
          <a:bodyPr/>
          <a:lstStyle/>
          <a:p>
            <a:r>
              <a:rPr lang="en-US" dirty="0" smtClean="0"/>
              <a:t>“Introduction to GPS Tracking System”</a:t>
            </a:r>
          </a:p>
          <a:p>
            <a:pPr lvl="1"/>
            <a:r>
              <a:rPr lang="en-US" dirty="0" smtClean="0"/>
              <a:t>Cory Shirts</a:t>
            </a:r>
          </a:p>
          <a:p>
            <a:r>
              <a:rPr lang="en-US" dirty="0" smtClean="0"/>
              <a:t>“Prototype Design and Construction”</a:t>
            </a:r>
          </a:p>
          <a:p>
            <a:pPr lvl="1"/>
            <a:r>
              <a:rPr lang="en-US" dirty="0" smtClean="0"/>
              <a:t>Kerry </a:t>
            </a:r>
            <a:r>
              <a:rPr lang="en-US" smtClean="0"/>
              <a:t>R.  Wiser</a:t>
            </a:r>
            <a:endParaRPr lang="en-US" dirty="0" smtClean="0"/>
          </a:p>
          <a:p>
            <a:r>
              <a:rPr lang="en-US" dirty="0" smtClean="0"/>
              <a:t>“Embedded Programming”</a:t>
            </a:r>
          </a:p>
          <a:p>
            <a:pPr lvl="1"/>
            <a:r>
              <a:rPr lang="en-US" dirty="0" smtClean="0"/>
              <a:t>Hartman D. Rector</a:t>
            </a:r>
          </a:p>
          <a:p>
            <a:r>
              <a:rPr lang="en-US" dirty="0" smtClean="0"/>
              <a:t>“Transferring GPS Data to a PC”</a:t>
            </a:r>
          </a:p>
          <a:p>
            <a:pPr lvl="1"/>
            <a:r>
              <a:rPr lang="en-US" dirty="0" smtClean="0"/>
              <a:t>Jacob J. Johns</a:t>
            </a:r>
          </a:p>
          <a:p>
            <a:r>
              <a:rPr lang="en-US" dirty="0" smtClean="0"/>
              <a:t>“Processing GPS Data”</a:t>
            </a:r>
          </a:p>
          <a:p>
            <a:pPr lvl="1"/>
            <a:r>
              <a:rPr lang="en-US" dirty="0" smtClean="0"/>
              <a:t>Eidy C. Herrera</a:t>
            </a:r>
          </a:p>
        </p:txBody>
      </p:sp>
      <p:pic>
        <p:nvPicPr>
          <p:cNvPr id="4"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5"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1435100" y="1905000"/>
            <a:ext cx="7499350" cy="4800600"/>
          </a:xfrm>
        </p:spPr>
        <p:txBody>
          <a:bodyPr/>
          <a:lstStyle/>
          <a:p>
            <a:r>
              <a:rPr lang="en-US" dirty="0" smtClean="0"/>
              <a:t>Prototypes</a:t>
            </a:r>
          </a:p>
          <a:p>
            <a:pPr lvl="1"/>
            <a:r>
              <a:rPr lang="en-US" dirty="0" smtClean="0"/>
              <a:t>Built and tested</a:t>
            </a:r>
          </a:p>
          <a:p>
            <a:pPr lvl="1"/>
            <a:r>
              <a:rPr lang="en-US" dirty="0" smtClean="0"/>
              <a:t>Need to test connected system</a:t>
            </a:r>
          </a:p>
          <a:p>
            <a:r>
              <a:rPr lang="en-US" dirty="0" smtClean="0"/>
              <a:t>Programming</a:t>
            </a:r>
          </a:p>
          <a:p>
            <a:pPr lvl="1"/>
            <a:r>
              <a:rPr lang="en-US" dirty="0" smtClean="0"/>
              <a:t>In debugging phase</a:t>
            </a:r>
          </a:p>
          <a:p>
            <a:r>
              <a:rPr lang="en-US" dirty="0" smtClean="0"/>
              <a:t>Processing</a:t>
            </a:r>
          </a:p>
          <a:p>
            <a:pPr lvl="1"/>
            <a:r>
              <a:rPr lang="en-US" dirty="0" smtClean="0"/>
              <a:t>Reduced amount of data needed to 12 s</a:t>
            </a:r>
            <a:endParaRPr lang="en-US" dirty="0"/>
          </a:p>
        </p:txBody>
      </p:sp>
      <p:pic>
        <p:nvPicPr>
          <p:cNvPr id="4"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5"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5400" y="1524000"/>
            <a:ext cx="7498080" cy="1143000"/>
          </a:xfrm>
        </p:spPr>
        <p:txBody>
          <a:bodyPr/>
          <a:lstStyle/>
          <a:p>
            <a:r>
              <a:rPr lang="en-US" dirty="0" smtClean="0"/>
              <a:t>Questions?</a:t>
            </a:r>
            <a:endParaRPr lang="en-US" dirty="0"/>
          </a:p>
        </p:txBody>
      </p:sp>
      <p:pic>
        <p:nvPicPr>
          <p:cNvPr id="5"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6"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defRPr/>
            </a:pPr>
            <a:r>
              <a:rPr lang="en-US" dirty="0" smtClean="0"/>
              <a:t>Prototype design and construction</a:t>
            </a:r>
            <a:endParaRPr lang="en-US" dirty="0"/>
          </a:p>
        </p:txBody>
      </p:sp>
      <p:sp>
        <p:nvSpPr>
          <p:cNvPr id="5" name="Subtitle 4"/>
          <p:cNvSpPr>
            <a:spLocks noGrp="1"/>
          </p:cNvSpPr>
          <p:nvPr>
            <p:ph type="body" idx="1"/>
          </p:nvPr>
        </p:nvSpPr>
        <p:spPr/>
        <p:txBody>
          <a:bodyPr/>
          <a:lstStyle/>
          <a:p>
            <a:pPr>
              <a:defRPr/>
            </a:pPr>
            <a:r>
              <a:rPr lang="en-US" sz="2800" dirty="0" smtClean="0"/>
              <a:t>Kerry R. Wiser</a:t>
            </a:r>
            <a:endParaRPr lang="en-US" sz="2800" dirty="0"/>
          </a:p>
        </p:txBody>
      </p:sp>
      <p:pic>
        <p:nvPicPr>
          <p:cNvPr id="28676"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28677"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en-US" dirty="0" smtClean="0">
                <a:effectLst>
                  <a:outerShdw blurRad="38100" dist="38100" dir="2700000" algn="tl">
                    <a:srgbClr val="C0C0C0"/>
                  </a:outerShdw>
                </a:effectLst>
              </a:rPr>
              <a:t>Prototypes</a:t>
            </a:r>
          </a:p>
        </p:txBody>
      </p:sp>
      <p:sp>
        <p:nvSpPr>
          <p:cNvPr id="9219" name="Content Placeholder 2"/>
          <p:cNvSpPr>
            <a:spLocks noGrp="1"/>
          </p:cNvSpPr>
          <p:nvPr>
            <p:ph idx="1"/>
          </p:nvPr>
        </p:nvSpPr>
        <p:spPr>
          <a:xfrm>
            <a:off x="1435100" y="1417638"/>
            <a:ext cx="7499350" cy="4830762"/>
          </a:xfrm>
        </p:spPr>
        <p:txBody>
          <a:bodyPr/>
          <a:lstStyle/>
          <a:p>
            <a:pPr eaLnBrk="1" hangingPunct="1"/>
            <a:r>
              <a:rPr lang="en-US" smtClean="0">
                <a:ea typeface="ＭＳ Ｐゴシック"/>
                <a:cs typeface="ＭＳ Ｐゴシック"/>
              </a:rPr>
              <a:t>Benefits</a:t>
            </a:r>
          </a:p>
          <a:p>
            <a:pPr lvl="1" eaLnBrk="1" hangingPunct="1"/>
            <a:r>
              <a:rPr lang="en-US" smtClean="0">
                <a:ea typeface="ＭＳ Ｐゴシック"/>
              </a:rPr>
              <a:t>Avoid ruining circuit components</a:t>
            </a:r>
          </a:p>
          <a:p>
            <a:pPr lvl="1" eaLnBrk="1" hangingPunct="1"/>
            <a:r>
              <a:rPr lang="en-US" smtClean="0">
                <a:ea typeface="ＭＳ Ｐゴシック"/>
              </a:rPr>
              <a:t>Easier to test, debug, and modify</a:t>
            </a:r>
          </a:p>
          <a:p>
            <a:pPr lvl="1" eaLnBrk="1" hangingPunct="1"/>
            <a:r>
              <a:rPr lang="en-US" smtClean="0">
                <a:ea typeface="ＭＳ Ｐゴシック"/>
              </a:rPr>
              <a:t>Expedite debugging process</a:t>
            </a:r>
          </a:p>
          <a:p>
            <a:pPr eaLnBrk="1" hangingPunct="1">
              <a:buFont typeface="Wingdings 2" pitchFamily="18" charset="2"/>
              <a:buNone/>
            </a:pPr>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a:p>
            <a:pPr lvl="2" eaLnBrk="1" hangingPunct="1"/>
            <a:endParaRPr lang="en-US" smtClean="0">
              <a:ea typeface="ＭＳ Ｐゴシック"/>
            </a:endParaRPr>
          </a:p>
          <a:p>
            <a:pPr lvl="2" eaLnBrk="1" hangingPunct="1"/>
            <a:endParaRPr lang="en-US" smtClean="0">
              <a:ea typeface="ＭＳ Ｐゴシック"/>
            </a:endParaRPr>
          </a:p>
          <a:p>
            <a:pPr lvl="1" eaLnBrk="1" hangingPunct="1"/>
            <a:endParaRPr lang="en-US" smtClean="0">
              <a:ea typeface="ＭＳ Ｐゴシック"/>
            </a:endParaRPr>
          </a:p>
          <a:p>
            <a:pPr eaLnBrk="1" hangingPunct="1"/>
            <a:endParaRPr lang="en-US" smtClean="0">
              <a:ea typeface="ＭＳ Ｐゴシック"/>
              <a:cs typeface="ＭＳ Ｐゴシック"/>
            </a:endParaRPr>
          </a:p>
        </p:txBody>
      </p:sp>
      <p:pic>
        <p:nvPicPr>
          <p:cNvPr id="9220"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9221"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en-US" smtClean="0">
                <a:effectLst>
                  <a:outerShdw blurRad="38100" dist="38100" dir="2700000" algn="tl">
                    <a:srgbClr val="C0C0C0"/>
                  </a:outerShdw>
                </a:effectLst>
              </a:rPr>
              <a:t>Prototypes</a:t>
            </a:r>
          </a:p>
        </p:txBody>
      </p:sp>
      <p:sp>
        <p:nvSpPr>
          <p:cNvPr id="10243" name="Content Placeholder 2"/>
          <p:cNvSpPr>
            <a:spLocks noGrp="1"/>
          </p:cNvSpPr>
          <p:nvPr>
            <p:ph idx="1"/>
          </p:nvPr>
        </p:nvSpPr>
        <p:spPr>
          <a:xfrm>
            <a:off x="1435100" y="1417638"/>
            <a:ext cx="7499350" cy="4830762"/>
          </a:xfrm>
        </p:spPr>
        <p:txBody>
          <a:bodyPr/>
          <a:lstStyle/>
          <a:p>
            <a:pPr eaLnBrk="1" hangingPunct="1"/>
            <a:r>
              <a:rPr lang="en-US" smtClean="0">
                <a:ea typeface="ＭＳ Ｐゴシック"/>
                <a:cs typeface="ＭＳ Ｐゴシック"/>
              </a:rPr>
              <a:t>Hardware Overview</a:t>
            </a:r>
          </a:p>
          <a:p>
            <a:pPr eaLnBrk="1" hangingPunct="1">
              <a:buFont typeface="Wingdings 2" pitchFamily="18" charset="2"/>
              <a:buNone/>
            </a:pPr>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a:p>
            <a:pPr lvl="2" eaLnBrk="1" hangingPunct="1"/>
            <a:endParaRPr lang="en-US" smtClean="0">
              <a:ea typeface="ＭＳ Ｐゴシック"/>
            </a:endParaRPr>
          </a:p>
          <a:p>
            <a:pPr lvl="2" eaLnBrk="1" hangingPunct="1"/>
            <a:endParaRPr lang="en-US" smtClean="0">
              <a:ea typeface="ＭＳ Ｐゴシック"/>
            </a:endParaRPr>
          </a:p>
          <a:p>
            <a:pPr lvl="1" eaLnBrk="1" hangingPunct="1"/>
            <a:endParaRPr lang="en-US" smtClean="0">
              <a:ea typeface="ＭＳ Ｐゴシック"/>
            </a:endParaRPr>
          </a:p>
          <a:p>
            <a:pPr eaLnBrk="1" hangingPunct="1"/>
            <a:endParaRPr lang="en-US" smtClean="0">
              <a:ea typeface="ＭＳ Ｐゴシック"/>
              <a:cs typeface="ＭＳ Ｐゴシック"/>
            </a:endParaRPr>
          </a:p>
        </p:txBody>
      </p:sp>
      <p:pic>
        <p:nvPicPr>
          <p:cNvPr id="10244"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grpSp>
        <p:nvGrpSpPr>
          <p:cNvPr id="3" name="Group 4"/>
          <p:cNvGrpSpPr>
            <a:grpSpLocks/>
          </p:cNvGrpSpPr>
          <p:nvPr/>
        </p:nvGrpSpPr>
        <p:grpSpPr bwMode="auto">
          <a:xfrm>
            <a:off x="2057400" y="2136775"/>
            <a:ext cx="5857875" cy="4364038"/>
            <a:chOff x="161925" y="209551"/>
            <a:chExt cx="5857876" cy="4686300"/>
          </a:xfrm>
        </p:grpSpPr>
        <p:sp>
          <p:nvSpPr>
            <p:cNvPr id="6" name="Rectangle 5"/>
            <p:cNvSpPr/>
            <p:nvPr/>
          </p:nvSpPr>
          <p:spPr>
            <a:xfrm>
              <a:off x="161925" y="209551"/>
              <a:ext cx="5857876" cy="4686300"/>
            </a:xfrm>
            <a:prstGeom prst="rect">
              <a:avLst/>
            </a:prstGeom>
            <a:ln/>
          </p:spPr>
          <p:style>
            <a:lnRef idx="1">
              <a:schemeClr val="dk1"/>
            </a:lnRef>
            <a:fillRef idx="2">
              <a:schemeClr val="dk1"/>
            </a:fillRef>
            <a:effectRef idx="1">
              <a:schemeClr val="dk1"/>
            </a:effectRef>
            <a:fontRef idx="minor">
              <a:schemeClr val="dk1"/>
            </a:fontRef>
          </p:style>
          <p:txBody>
            <a:bodyPr anchor="ctr"/>
            <a:lstStyle/>
            <a:p>
              <a:pPr algn="ctr">
                <a:defRPr/>
              </a:pPr>
              <a:endParaRPr lang="en-US"/>
            </a:p>
          </p:txBody>
        </p:sp>
        <p:pic>
          <p:nvPicPr>
            <p:cNvPr id="7" name="Picture 6"/>
            <p:cNvPicPr>
              <a:picLocks noChangeAspect="1"/>
            </p:cNvPicPr>
            <p:nvPr/>
          </p:nvPicPr>
          <p:blipFill>
            <a:blip r:embed="rId3" cstate="print"/>
            <a:stretch>
              <a:fillRect/>
            </a:stretch>
          </p:blipFill>
          <p:spPr>
            <a:xfrm>
              <a:off x="2459038" y="1573334"/>
              <a:ext cx="3101976" cy="1808718"/>
            </a:xfrm>
            <a:prstGeom prst="rect">
              <a:avLst/>
            </a:prstGeom>
            <a:ln>
              <a:noFill/>
            </a:ln>
            <a:effectLst>
              <a:outerShdw blurRad="190500" algn="tl" rotWithShape="0">
                <a:srgbClr val="000000">
                  <a:alpha val="70000"/>
                </a:srgbClr>
              </a:outerShdw>
            </a:effectLst>
          </p:spPr>
        </p:pic>
        <p:grpSp>
          <p:nvGrpSpPr>
            <p:cNvPr id="4" name="Group 25"/>
            <p:cNvGrpSpPr/>
            <p:nvPr/>
          </p:nvGrpSpPr>
          <p:grpSpPr>
            <a:xfrm>
              <a:off x="304800" y="2537542"/>
              <a:ext cx="1475319" cy="1169800"/>
              <a:chOff x="469898" y="1242017"/>
              <a:chExt cx="1475319" cy="1169800"/>
            </a:xfrm>
            <a:effectLst>
              <a:outerShdw blurRad="63500" sx="102000" sy="102000" algn="ctr" rotWithShape="0">
                <a:prstClr val="black">
                  <a:alpha val="40000"/>
                </a:prstClr>
              </a:outerShdw>
            </a:effectLst>
          </p:grpSpPr>
          <p:sp>
            <p:nvSpPr>
              <p:cNvPr id="25" name="Rectangle 24"/>
              <p:cNvSpPr/>
              <p:nvPr/>
            </p:nvSpPr>
            <p:spPr>
              <a:xfrm>
                <a:off x="469899" y="1242017"/>
                <a:ext cx="1475318" cy="11698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TextBox 25"/>
              <p:cNvSpPr txBox="1"/>
              <p:nvPr/>
            </p:nvSpPr>
            <p:spPr>
              <a:xfrm>
                <a:off x="469898" y="1242017"/>
                <a:ext cx="1278467" cy="430887"/>
              </a:xfrm>
              <a:prstGeom prst="rect">
                <a:avLst/>
              </a:prstGeom>
              <a:noFill/>
            </p:spPr>
            <p:txBody>
              <a:bodyPr>
                <a:spAutoFit/>
              </a:bodyPr>
              <a:lstStyle/>
              <a:p>
                <a:pPr>
                  <a:defRPr/>
                </a:pPr>
                <a:r>
                  <a:rPr lang="en-US" sz="1100" dirty="0">
                    <a:latin typeface="Arial" charset="0"/>
                    <a:ea typeface="ＭＳ Ｐゴシック" pitchFamily="-109" charset="-128"/>
                    <a:cs typeface="+mn-cs"/>
                  </a:rPr>
                  <a:t>Accelerometer</a:t>
                </a:r>
              </a:p>
              <a:p>
                <a:pPr>
                  <a:defRPr/>
                </a:pPr>
                <a:r>
                  <a:rPr lang="en-US" sz="1100" dirty="0">
                    <a:latin typeface="Arial" charset="0"/>
                    <a:ea typeface="ＭＳ Ｐゴシック" pitchFamily="-109" charset="-128"/>
                    <a:cs typeface="+mn-cs"/>
                  </a:rPr>
                  <a:t>ADXL335     </a:t>
                </a:r>
              </a:p>
            </p:txBody>
          </p:sp>
          <p:pic>
            <p:nvPicPr>
              <p:cNvPr id="27" name="Picture 26"/>
              <p:cNvPicPr/>
              <p:nvPr/>
            </p:nvPicPr>
            <p:blipFill>
              <a:blip r:embed="rId4" cstate="print"/>
              <a:srcRect/>
              <a:stretch>
                <a:fillRect/>
              </a:stretch>
            </p:blipFill>
            <p:spPr bwMode="auto">
              <a:xfrm>
                <a:off x="690033" y="1685604"/>
                <a:ext cx="1058331" cy="641350"/>
              </a:xfrm>
              <a:prstGeom prst="rect">
                <a:avLst/>
              </a:prstGeom>
              <a:ln>
                <a:noFill/>
              </a:ln>
              <a:effectLst>
                <a:outerShdw blurRad="190500" algn="tl" rotWithShape="0">
                  <a:srgbClr val="000000">
                    <a:alpha val="70000"/>
                  </a:srgbClr>
                </a:outerShdw>
              </a:effectLst>
            </p:spPr>
          </p:pic>
        </p:grpSp>
        <p:grpSp>
          <p:nvGrpSpPr>
            <p:cNvPr id="5" name="Group 29"/>
            <p:cNvGrpSpPr/>
            <p:nvPr/>
          </p:nvGrpSpPr>
          <p:grpSpPr>
            <a:xfrm>
              <a:off x="4276726" y="3612092"/>
              <a:ext cx="1671522" cy="1144058"/>
              <a:chOff x="6067011" y="3259667"/>
              <a:chExt cx="1671522" cy="1144058"/>
            </a:xfrm>
            <a:effectLst>
              <a:outerShdw blurRad="63500" sx="102000" sy="102000" algn="ctr" rotWithShape="0">
                <a:prstClr val="black">
                  <a:alpha val="40000"/>
                </a:prstClr>
              </a:outerShdw>
            </a:effectLst>
          </p:grpSpPr>
          <p:sp>
            <p:nvSpPr>
              <p:cNvPr id="22" name="Rectangle 21"/>
              <p:cNvSpPr/>
              <p:nvPr/>
            </p:nvSpPr>
            <p:spPr>
              <a:xfrm>
                <a:off x="6070601" y="3259667"/>
                <a:ext cx="1667932" cy="1144058"/>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3" name="Picture 22"/>
              <p:cNvPicPr>
                <a:picLocks noChangeAspect="1"/>
              </p:cNvPicPr>
              <p:nvPr/>
            </p:nvPicPr>
            <p:blipFill>
              <a:blip r:embed="rId5" cstate="print"/>
              <a:stretch>
                <a:fillRect/>
              </a:stretch>
            </p:blipFill>
            <p:spPr>
              <a:xfrm>
                <a:off x="6358467" y="3726815"/>
                <a:ext cx="1102782" cy="565786"/>
              </a:xfrm>
              <a:prstGeom prst="rect">
                <a:avLst/>
              </a:prstGeom>
              <a:ln>
                <a:noFill/>
              </a:ln>
              <a:effectLst>
                <a:outerShdw blurRad="190500" algn="tl" rotWithShape="0">
                  <a:srgbClr val="000000">
                    <a:alpha val="70000"/>
                  </a:srgbClr>
                </a:outerShdw>
              </a:effectLst>
            </p:spPr>
          </p:pic>
          <p:sp>
            <p:nvSpPr>
              <p:cNvPr id="24" name="TextBox 23"/>
              <p:cNvSpPr txBox="1"/>
              <p:nvPr/>
            </p:nvSpPr>
            <p:spPr>
              <a:xfrm>
                <a:off x="6067011" y="3290450"/>
                <a:ext cx="1599786" cy="430887"/>
              </a:xfrm>
              <a:prstGeom prst="rect">
                <a:avLst/>
              </a:prstGeom>
              <a:noFill/>
            </p:spPr>
            <p:txBody>
              <a:bodyPr wrap="none">
                <a:spAutoFit/>
              </a:bodyPr>
              <a:lstStyle/>
              <a:p>
                <a:pPr>
                  <a:defRPr/>
                </a:pPr>
                <a:r>
                  <a:rPr lang="en-US" sz="1100" dirty="0">
                    <a:latin typeface="Arial" charset="0"/>
                    <a:ea typeface="ＭＳ Ｐゴシック" pitchFamily="-109" charset="-128"/>
                    <a:cs typeface="+mn-cs"/>
                  </a:rPr>
                  <a:t>Micron Serial Flash Drive</a:t>
                </a:r>
              </a:p>
              <a:p>
                <a:pPr>
                  <a:defRPr/>
                </a:pPr>
                <a:r>
                  <a:rPr lang="en-US" sz="1100" dirty="0">
                    <a:latin typeface="Arial" charset="0"/>
                    <a:ea typeface="ＭＳ Ｐゴシック" pitchFamily="-109" charset="-128"/>
                    <a:cs typeface="+mn-cs"/>
                  </a:rPr>
                  <a:t>1Gb   MT29F1G01ZACHC</a:t>
                </a:r>
              </a:p>
            </p:txBody>
          </p:sp>
        </p:grpSp>
        <p:grpSp>
          <p:nvGrpSpPr>
            <p:cNvPr id="8" name="Group 33"/>
            <p:cNvGrpSpPr/>
            <p:nvPr/>
          </p:nvGrpSpPr>
          <p:grpSpPr>
            <a:xfrm>
              <a:off x="2295525" y="3602567"/>
              <a:ext cx="1674489" cy="1144058"/>
              <a:chOff x="6064044" y="3259667"/>
              <a:chExt cx="1674489" cy="1144058"/>
            </a:xfrm>
            <a:effectLst>
              <a:outerShdw blurRad="63500" sx="102000" sy="102000" algn="ctr" rotWithShape="0">
                <a:prstClr val="black">
                  <a:alpha val="40000"/>
                </a:prstClr>
              </a:outerShdw>
            </a:effectLst>
          </p:grpSpPr>
          <p:sp>
            <p:nvSpPr>
              <p:cNvPr id="19" name="Rectangle 18"/>
              <p:cNvSpPr/>
              <p:nvPr/>
            </p:nvSpPr>
            <p:spPr>
              <a:xfrm>
                <a:off x="6070601" y="3259667"/>
                <a:ext cx="1667932" cy="1144058"/>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0" name="Picture 19"/>
              <p:cNvPicPr>
                <a:picLocks noChangeAspect="1"/>
              </p:cNvPicPr>
              <p:nvPr/>
            </p:nvPicPr>
            <p:blipFill>
              <a:blip r:embed="rId5" cstate="print"/>
              <a:stretch>
                <a:fillRect/>
              </a:stretch>
            </p:blipFill>
            <p:spPr>
              <a:xfrm>
                <a:off x="6358467" y="3726815"/>
                <a:ext cx="1102782" cy="565786"/>
              </a:xfrm>
              <a:prstGeom prst="rect">
                <a:avLst/>
              </a:prstGeom>
              <a:ln>
                <a:noFill/>
              </a:ln>
              <a:effectLst>
                <a:outerShdw blurRad="190500" algn="tl" rotWithShape="0">
                  <a:srgbClr val="000000">
                    <a:alpha val="70000"/>
                  </a:srgbClr>
                </a:outerShdw>
              </a:effectLst>
            </p:spPr>
          </p:pic>
          <p:sp>
            <p:nvSpPr>
              <p:cNvPr id="21" name="TextBox 20"/>
              <p:cNvSpPr txBox="1"/>
              <p:nvPr/>
            </p:nvSpPr>
            <p:spPr>
              <a:xfrm>
                <a:off x="6064044" y="3299975"/>
                <a:ext cx="1599786" cy="430887"/>
              </a:xfrm>
              <a:prstGeom prst="rect">
                <a:avLst/>
              </a:prstGeom>
              <a:noFill/>
            </p:spPr>
            <p:txBody>
              <a:bodyPr wrap="none">
                <a:spAutoFit/>
              </a:bodyPr>
              <a:lstStyle/>
              <a:p>
                <a:pPr>
                  <a:defRPr/>
                </a:pPr>
                <a:r>
                  <a:rPr lang="en-US" sz="1100" dirty="0">
                    <a:latin typeface="Arial" charset="0"/>
                    <a:ea typeface="ＭＳ Ｐゴシック" pitchFamily="-109" charset="-128"/>
                    <a:cs typeface="+mn-cs"/>
                  </a:rPr>
                  <a:t>Micron Serial Flash Drive</a:t>
                </a:r>
              </a:p>
              <a:p>
                <a:pPr>
                  <a:defRPr/>
                </a:pPr>
                <a:r>
                  <a:rPr lang="en-US" sz="1100" dirty="0">
                    <a:latin typeface="Arial" charset="0"/>
                    <a:ea typeface="ＭＳ Ｐゴシック" pitchFamily="-109" charset="-128"/>
                    <a:cs typeface="+mn-cs"/>
                  </a:rPr>
                  <a:t>1Gb   MT29F1G01ZACHC</a:t>
                </a:r>
              </a:p>
            </p:txBody>
          </p:sp>
        </p:grpSp>
        <p:cxnSp>
          <p:nvCxnSpPr>
            <p:cNvPr id="11" name="Shape 12"/>
            <p:cNvCxnSpPr/>
            <p:nvPr/>
          </p:nvCxnSpPr>
          <p:spPr>
            <a:xfrm rot="10800000">
              <a:off x="1622425" y="836891"/>
              <a:ext cx="1674813" cy="1705"/>
            </a:xfrm>
            <a:prstGeom prst="bentConnector3">
              <a:avLst>
                <a:gd name="adj1" fmla="val 50000"/>
              </a:avLst>
            </a:prstGeom>
          </p:spPr>
          <p:style>
            <a:lnRef idx="2">
              <a:schemeClr val="accent2"/>
            </a:lnRef>
            <a:fillRef idx="0">
              <a:schemeClr val="accent2"/>
            </a:fillRef>
            <a:effectRef idx="1">
              <a:schemeClr val="accent2"/>
            </a:effectRef>
            <a:fontRef idx="minor">
              <a:schemeClr val="tx1"/>
            </a:fontRef>
          </p:style>
        </p:cxnSp>
        <p:pic>
          <p:nvPicPr>
            <p:cNvPr id="12" name="Picture 11"/>
            <p:cNvPicPr>
              <a:picLocks noChangeAspect="1"/>
            </p:cNvPicPr>
            <p:nvPr/>
          </p:nvPicPr>
          <p:blipFill>
            <a:blip r:embed="rId6" cstate="print"/>
            <a:stretch>
              <a:fillRect/>
            </a:stretch>
          </p:blipFill>
          <p:spPr>
            <a:xfrm>
              <a:off x="2503488" y="374910"/>
              <a:ext cx="2601912" cy="958058"/>
            </a:xfrm>
            <a:prstGeom prst="rect">
              <a:avLst/>
            </a:prstGeom>
            <a:ln>
              <a:noFill/>
            </a:ln>
            <a:effectLst>
              <a:outerShdw blurRad="190500" algn="tl" rotWithShape="0">
                <a:srgbClr val="000000">
                  <a:alpha val="70000"/>
                </a:srgbClr>
              </a:outerShdw>
            </a:effectLst>
          </p:spPr>
        </p:pic>
        <p:pic>
          <p:nvPicPr>
            <p:cNvPr id="13" name="Picture 4"/>
            <p:cNvPicPr>
              <a:picLocks noChangeAspect="1" noChangeArrowheads="1"/>
            </p:cNvPicPr>
            <p:nvPr/>
          </p:nvPicPr>
          <p:blipFill>
            <a:blip r:embed="rId7" cstate="print"/>
            <a:srcRect/>
            <a:stretch>
              <a:fillRect/>
            </a:stretch>
          </p:blipFill>
          <p:spPr bwMode="auto">
            <a:xfrm>
              <a:off x="304800" y="330587"/>
              <a:ext cx="1895475" cy="1876906"/>
            </a:xfrm>
            <a:prstGeom prst="rect">
              <a:avLst/>
            </a:prstGeom>
            <a:ln>
              <a:noFill/>
            </a:ln>
            <a:effectLst>
              <a:outerShdw blurRad="190500" algn="tl" rotWithShape="0">
                <a:srgbClr val="000000">
                  <a:alpha val="70000"/>
                </a:srgbClr>
              </a:outerShdw>
            </a:effectLst>
          </p:spPr>
        </p:pic>
        <p:cxnSp>
          <p:nvCxnSpPr>
            <p:cNvPr id="14" name="Shape 12"/>
            <p:cNvCxnSpPr>
              <a:endCxn id="13" idx="2"/>
            </p:cNvCxnSpPr>
            <p:nvPr/>
          </p:nvCxnSpPr>
          <p:spPr>
            <a:xfrm rot="10800000">
              <a:off x="1252538" y="2207493"/>
              <a:ext cx="1187450" cy="144902"/>
            </a:xfrm>
            <a:prstGeom prst="bentConnector2">
              <a:avLst/>
            </a:prstGeom>
          </p:spPr>
          <p:style>
            <a:lnRef idx="2">
              <a:schemeClr val="accent2"/>
            </a:lnRef>
            <a:fillRef idx="0">
              <a:schemeClr val="accent2"/>
            </a:fillRef>
            <a:effectRef idx="1">
              <a:schemeClr val="accent2"/>
            </a:effectRef>
            <a:fontRef idx="minor">
              <a:schemeClr val="tx1"/>
            </a:fontRef>
          </p:style>
        </p:cxnSp>
        <p:cxnSp>
          <p:nvCxnSpPr>
            <p:cNvPr id="15" name="Shape 12"/>
            <p:cNvCxnSpPr/>
            <p:nvPr/>
          </p:nvCxnSpPr>
          <p:spPr>
            <a:xfrm rot="10800000">
              <a:off x="3970339" y="4183274"/>
              <a:ext cx="309562" cy="10228"/>
            </a:xfrm>
            <a:prstGeom prst="bentConnector3">
              <a:avLst>
                <a:gd name="adj1" fmla="val 50000"/>
              </a:avLst>
            </a:prstGeom>
          </p:spPr>
          <p:style>
            <a:lnRef idx="2">
              <a:schemeClr val="accent2"/>
            </a:lnRef>
            <a:fillRef idx="0">
              <a:schemeClr val="accent2"/>
            </a:fillRef>
            <a:effectRef idx="1">
              <a:schemeClr val="accent2"/>
            </a:effectRef>
            <a:fontRef idx="minor">
              <a:schemeClr val="tx1"/>
            </a:fontRef>
          </p:style>
        </p:cxnSp>
        <p:cxnSp>
          <p:nvCxnSpPr>
            <p:cNvPr id="16" name="Shape 12"/>
            <p:cNvCxnSpPr/>
            <p:nvPr/>
          </p:nvCxnSpPr>
          <p:spPr>
            <a:xfrm rot="16200000" flipH="1">
              <a:off x="3795152" y="3698526"/>
              <a:ext cx="801223" cy="168275"/>
            </a:xfrm>
            <a:prstGeom prst="bentConnector2">
              <a:avLst/>
            </a:prstGeom>
          </p:spPr>
          <p:style>
            <a:lnRef idx="2">
              <a:schemeClr val="accent2"/>
            </a:lnRef>
            <a:fillRef idx="0">
              <a:schemeClr val="accent2"/>
            </a:fillRef>
            <a:effectRef idx="1">
              <a:schemeClr val="accent2"/>
            </a:effectRef>
            <a:fontRef idx="minor">
              <a:schemeClr val="tx1"/>
            </a:fontRef>
          </p:style>
        </p:cxnSp>
        <p:sp>
          <p:nvSpPr>
            <p:cNvPr id="17" name="Rectangle 16"/>
            <p:cNvSpPr/>
            <p:nvPr/>
          </p:nvSpPr>
          <p:spPr>
            <a:xfrm>
              <a:off x="357188" y="3895175"/>
              <a:ext cx="1652587" cy="871117"/>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a:defRPr/>
              </a:pPr>
              <a:r>
                <a:rPr lang="en-US" dirty="0">
                  <a:effectLst>
                    <a:outerShdw blurRad="63500" sx="102000" sy="102000" algn="ctr" rotWithShape="0">
                      <a:prstClr val="black">
                        <a:alpha val="40000"/>
                      </a:prstClr>
                    </a:outerShdw>
                  </a:effectLst>
                </a:rPr>
                <a:t>POWER SUPPLY</a:t>
              </a:r>
            </a:p>
            <a:p>
              <a:pPr algn="ctr">
                <a:defRPr/>
              </a:pPr>
              <a:r>
                <a:rPr lang="en-US" dirty="0">
                  <a:effectLst>
                    <a:outerShdw blurRad="63500" sx="102000" sy="102000" algn="ctr" rotWithShape="0">
                      <a:prstClr val="black">
                        <a:alpha val="40000"/>
                      </a:prstClr>
                    </a:outerShdw>
                  </a:effectLst>
                </a:rPr>
                <a:t>LM2936</a:t>
              </a:r>
            </a:p>
          </p:txBody>
        </p:sp>
        <p:cxnSp>
          <p:nvCxnSpPr>
            <p:cNvPr id="18" name="Shape 12"/>
            <p:cNvCxnSpPr/>
            <p:nvPr/>
          </p:nvCxnSpPr>
          <p:spPr>
            <a:xfrm rot="10800000" flipV="1">
              <a:off x="1779588" y="2771759"/>
              <a:ext cx="679450" cy="434705"/>
            </a:xfrm>
            <a:prstGeom prst="bentConnector3">
              <a:avLst>
                <a:gd name="adj1" fmla="val 50000"/>
              </a:avLst>
            </a:prstGeom>
          </p:spPr>
          <p:style>
            <a:lnRef idx="2">
              <a:schemeClr val="accent2"/>
            </a:lnRef>
            <a:fillRef idx="0">
              <a:schemeClr val="accent2"/>
            </a:fillRef>
            <a:effectRef idx="1">
              <a:schemeClr val="accent2"/>
            </a:effectRef>
            <a:fontRef idx="minor">
              <a:schemeClr val="tx1"/>
            </a:fontRef>
          </p:style>
        </p:cxnSp>
      </p:grpSp>
      <p:pic>
        <p:nvPicPr>
          <p:cNvPr id="10246" name="Picture 4" descr="sandia.jpg"/>
          <p:cNvPicPr>
            <a:picLocks noChangeAspect="1"/>
          </p:cNvPicPr>
          <p:nvPr/>
        </p:nvPicPr>
        <p:blipFill>
          <a:blip r:embed="rId8"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en-US" dirty="0" smtClean="0">
                <a:effectLst>
                  <a:outerShdw blurRad="38100" dist="38100" dir="2700000" algn="tl">
                    <a:srgbClr val="C0C0C0"/>
                  </a:outerShdw>
                </a:effectLst>
              </a:rPr>
              <a:t>Prototypes</a:t>
            </a:r>
          </a:p>
        </p:txBody>
      </p:sp>
      <p:sp>
        <p:nvSpPr>
          <p:cNvPr id="11267" name="Content Placeholder 2"/>
          <p:cNvSpPr>
            <a:spLocks noGrp="1"/>
          </p:cNvSpPr>
          <p:nvPr>
            <p:ph idx="1"/>
          </p:nvPr>
        </p:nvSpPr>
        <p:spPr>
          <a:xfrm>
            <a:off x="1435100" y="1417638"/>
            <a:ext cx="7499350" cy="4830762"/>
          </a:xfrm>
        </p:spPr>
        <p:txBody>
          <a:bodyPr/>
          <a:lstStyle/>
          <a:p>
            <a:pPr eaLnBrk="1" hangingPunct="1"/>
            <a:r>
              <a:rPr lang="en-US" smtClean="0">
                <a:ea typeface="ＭＳ Ｐゴシック"/>
                <a:cs typeface="ＭＳ Ｐゴシック"/>
              </a:rPr>
              <a:t>Hardware Overview</a:t>
            </a:r>
          </a:p>
          <a:p>
            <a:pPr lvl="1" eaLnBrk="1" hangingPunct="1"/>
            <a:r>
              <a:rPr lang="en-US" smtClean="0">
                <a:ea typeface="ＭＳ Ｐゴシック"/>
              </a:rPr>
              <a:t>Break-out/Test Boards for</a:t>
            </a:r>
          </a:p>
          <a:p>
            <a:pPr lvl="2" eaLnBrk="1" hangingPunct="1"/>
            <a:r>
              <a:rPr lang="en-US" smtClean="0">
                <a:ea typeface="ＭＳ Ｐゴシック"/>
              </a:rPr>
              <a:t>Microcontroller</a:t>
            </a:r>
          </a:p>
          <a:p>
            <a:pPr lvl="2" eaLnBrk="1" hangingPunct="1"/>
            <a:r>
              <a:rPr lang="en-US" smtClean="0">
                <a:ea typeface="ＭＳ Ｐゴシック"/>
              </a:rPr>
              <a:t>Accelerometer</a:t>
            </a:r>
          </a:p>
          <a:p>
            <a:pPr lvl="2" eaLnBrk="1" hangingPunct="1"/>
            <a:r>
              <a:rPr lang="en-US" smtClean="0">
                <a:ea typeface="ＭＳ Ｐゴシック"/>
              </a:rPr>
              <a:t>GPS Radio</a:t>
            </a:r>
          </a:p>
          <a:p>
            <a:pPr lvl="3" eaLnBrk="1" hangingPunct="1"/>
            <a:r>
              <a:rPr lang="en-US" smtClean="0">
                <a:ea typeface="ＭＳ Ｐゴシック"/>
              </a:rPr>
              <a:t>GPS Main Board</a:t>
            </a:r>
          </a:p>
          <a:p>
            <a:pPr lvl="3" eaLnBrk="1" hangingPunct="1"/>
            <a:r>
              <a:rPr lang="en-US" smtClean="0">
                <a:ea typeface="ＭＳ Ｐゴシック"/>
              </a:rPr>
              <a:t>SiGe Daughter Board</a:t>
            </a:r>
          </a:p>
          <a:p>
            <a:pPr lvl="2" eaLnBrk="1" hangingPunct="1"/>
            <a:r>
              <a:rPr lang="en-US" smtClean="0">
                <a:ea typeface="ＭＳ Ｐゴシック"/>
              </a:rPr>
              <a:t>Flash Memory</a:t>
            </a:r>
          </a:p>
          <a:p>
            <a:pPr lvl="2" eaLnBrk="1" hangingPunct="1"/>
            <a:r>
              <a:rPr lang="en-US" smtClean="0">
                <a:ea typeface="ＭＳ Ｐゴシック"/>
              </a:rPr>
              <a:t>Multiplexer</a:t>
            </a:r>
          </a:p>
          <a:p>
            <a:pPr eaLnBrk="1" hangingPunct="1">
              <a:buFont typeface="Wingdings 2" pitchFamily="18" charset="2"/>
              <a:buNone/>
            </a:pPr>
            <a:endParaRPr lang="en-US" smtClean="0">
              <a:ea typeface="ＭＳ Ｐゴシック"/>
              <a:cs typeface="ＭＳ Ｐゴシック"/>
            </a:endParaRPr>
          </a:p>
          <a:p>
            <a:pPr lvl="2" eaLnBrk="1" hangingPunct="1"/>
            <a:endParaRPr lang="en-US" smtClean="0">
              <a:ea typeface="ＭＳ Ｐゴシック"/>
            </a:endParaRPr>
          </a:p>
          <a:p>
            <a:pPr lvl="2" eaLnBrk="1" hangingPunct="1"/>
            <a:endParaRPr lang="en-US" smtClean="0">
              <a:ea typeface="ＭＳ Ｐゴシック"/>
            </a:endParaRPr>
          </a:p>
          <a:p>
            <a:pPr lvl="1" eaLnBrk="1" hangingPunct="1"/>
            <a:endParaRPr lang="en-US" smtClean="0">
              <a:ea typeface="ＭＳ Ｐゴシック"/>
            </a:endParaRPr>
          </a:p>
          <a:p>
            <a:pPr eaLnBrk="1" hangingPunct="1"/>
            <a:endParaRPr lang="en-US" smtClean="0">
              <a:ea typeface="ＭＳ Ｐゴシック"/>
              <a:cs typeface="ＭＳ Ｐゴシック"/>
            </a:endParaRPr>
          </a:p>
        </p:txBody>
      </p:sp>
      <p:pic>
        <p:nvPicPr>
          <p:cNvPr id="11268"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11269"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8"/>
          <p:cNvPicPr>
            <a:picLocks noChangeAspect="1" noChangeArrowheads="1"/>
          </p:cNvPicPr>
          <p:nvPr/>
        </p:nvPicPr>
        <p:blipFill>
          <a:blip r:embed="rId2" cstate="print"/>
          <a:srcRect/>
          <a:stretch>
            <a:fillRect/>
          </a:stretch>
        </p:blipFill>
        <p:spPr bwMode="auto">
          <a:xfrm>
            <a:off x="2979738" y="2166938"/>
            <a:ext cx="3811587" cy="4402137"/>
          </a:xfrm>
          <a:prstGeom prst="rect">
            <a:avLst/>
          </a:prstGeom>
          <a:noFill/>
          <a:ln w="9525">
            <a:noFill/>
            <a:miter lim="800000"/>
            <a:headEnd/>
            <a:tailEnd/>
          </a:ln>
        </p:spPr>
      </p:pic>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en-US" smtClean="0">
                <a:effectLst>
                  <a:outerShdw blurRad="38100" dist="38100" dir="2700000" algn="tl">
                    <a:srgbClr val="C0C0C0"/>
                  </a:outerShdw>
                </a:effectLst>
              </a:rPr>
              <a:t>Prototypes</a:t>
            </a:r>
          </a:p>
        </p:txBody>
      </p:sp>
      <p:sp>
        <p:nvSpPr>
          <p:cNvPr id="12292" name="Content Placeholder 2"/>
          <p:cNvSpPr>
            <a:spLocks noGrp="1"/>
          </p:cNvSpPr>
          <p:nvPr>
            <p:ph idx="1"/>
          </p:nvPr>
        </p:nvSpPr>
        <p:spPr>
          <a:xfrm>
            <a:off x="1435100" y="1417638"/>
            <a:ext cx="7499350" cy="4800600"/>
          </a:xfrm>
        </p:spPr>
        <p:txBody>
          <a:bodyPr/>
          <a:lstStyle/>
          <a:p>
            <a:pPr eaLnBrk="1" hangingPunct="1"/>
            <a:r>
              <a:rPr lang="en-US" smtClean="0">
                <a:ea typeface="ＭＳ Ｐゴシック"/>
                <a:cs typeface="ＭＳ Ｐゴシック"/>
              </a:rPr>
              <a:t>Microcontroller – Previous </a:t>
            </a:r>
          </a:p>
          <a:p>
            <a:pPr eaLnBrk="1" hangingPunct="1"/>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p:txBody>
      </p:sp>
      <p:pic>
        <p:nvPicPr>
          <p:cNvPr id="12293" name="Picture 8" descr="Ulogo.png"/>
          <p:cNvPicPr>
            <a:picLocks noChangeAspect="1"/>
          </p:cNvPicPr>
          <p:nvPr/>
        </p:nvPicPr>
        <p:blipFill>
          <a:blip r:embed="rId3" cstate="print">
            <a:lum bright="-12000" contrast="44000"/>
          </a:blip>
          <a:srcRect/>
          <a:stretch>
            <a:fillRect/>
          </a:stretch>
        </p:blipFill>
        <p:spPr bwMode="auto">
          <a:xfrm>
            <a:off x="0" y="0"/>
            <a:ext cx="1066800" cy="782638"/>
          </a:xfrm>
          <a:prstGeom prst="rect">
            <a:avLst/>
          </a:prstGeom>
          <a:noFill/>
          <a:ln w="9525">
            <a:noFill/>
            <a:miter lim="800000"/>
            <a:headEnd/>
            <a:tailEnd/>
          </a:ln>
        </p:spPr>
      </p:pic>
      <p:sp>
        <p:nvSpPr>
          <p:cNvPr id="12294" name="TextBox 7"/>
          <p:cNvSpPr txBox="1">
            <a:spLocks noChangeArrowheads="1"/>
          </p:cNvSpPr>
          <p:nvPr/>
        </p:nvSpPr>
        <p:spPr bwMode="auto">
          <a:xfrm>
            <a:off x="6350000" y="6435725"/>
            <a:ext cx="441325" cy="368300"/>
          </a:xfrm>
          <a:prstGeom prst="rect">
            <a:avLst/>
          </a:prstGeom>
          <a:noFill/>
          <a:ln w="9525">
            <a:noFill/>
            <a:miter lim="800000"/>
            <a:headEnd/>
            <a:tailEnd/>
          </a:ln>
        </p:spPr>
        <p:txBody>
          <a:bodyPr wrap="none">
            <a:spAutoFit/>
          </a:bodyPr>
          <a:lstStyle/>
          <a:p>
            <a:r>
              <a:rPr lang="en-US"/>
              <a:t>[1]</a:t>
            </a:r>
          </a:p>
        </p:txBody>
      </p:sp>
      <p:pic>
        <p:nvPicPr>
          <p:cNvPr id="12295" name="Picture 4"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en-US" dirty="0" smtClean="0">
                <a:effectLst>
                  <a:outerShdw blurRad="38100" dist="38100" dir="2700000" algn="tl">
                    <a:srgbClr val="C0C0C0"/>
                  </a:outerShdw>
                </a:effectLst>
              </a:rPr>
              <a:t>Prototypes</a:t>
            </a:r>
          </a:p>
        </p:txBody>
      </p:sp>
      <p:sp>
        <p:nvSpPr>
          <p:cNvPr id="13315" name="Content Placeholder 2"/>
          <p:cNvSpPr>
            <a:spLocks noGrp="1"/>
          </p:cNvSpPr>
          <p:nvPr>
            <p:ph idx="1"/>
          </p:nvPr>
        </p:nvSpPr>
        <p:spPr>
          <a:xfrm>
            <a:off x="1435100" y="1417638"/>
            <a:ext cx="7499350" cy="4800600"/>
          </a:xfrm>
        </p:spPr>
        <p:txBody>
          <a:bodyPr/>
          <a:lstStyle/>
          <a:p>
            <a:pPr eaLnBrk="1" hangingPunct="1"/>
            <a:r>
              <a:rPr lang="en-US" smtClean="0">
                <a:ea typeface="ＭＳ Ｐゴシック"/>
                <a:cs typeface="ＭＳ Ｐゴシック"/>
              </a:rPr>
              <a:t>Microcontroller – Current </a:t>
            </a:r>
          </a:p>
          <a:p>
            <a:pPr eaLnBrk="1" hangingPunct="1"/>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p:txBody>
      </p:sp>
      <p:pic>
        <p:nvPicPr>
          <p:cNvPr id="13316"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13317" name="Picture 7"/>
          <p:cNvPicPr>
            <a:picLocks noChangeAspect="1" noChangeArrowheads="1"/>
          </p:cNvPicPr>
          <p:nvPr/>
        </p:nvPicPr>
        <p:blipFill>
          <a:blip r:embed="rId3" cstate="print"/>
          <a:srcRect/>
          <a:stretch>
            <a:fillRect/>
          </a:stretch>
        </p:blipFill>
        <p:spPr bwMode="auto">
          <a:xfrm>
            <a:off x="2586038" y="2047875"/>
            <a:ext cx="4762500" cy="4572000"/>
          </a:xfrm>
          <a:prstGeom prst="rect">
            <a:avLst/>
          </a:prstGeom>
          <a:noFill/>
          <a:ln w="9525">
            <a:noFill/>
            <a:miter lim="800000"/>
            <a:headEnd/>
            <a:tailEnd/>
          </a:ln>
        </p:spPr>
      </p:pic>
      <p:sp>
        <p:nvSpPr>
          <p:cNvPr id="13318" name="TextBox 7"/>
          <p:cNvSpPr txBox="1">
            <a:spLocks noChangeArrowheads="1"/>
          </p:cNvSpPr>
          <p:nvPr/>
        </p:nvSpPr>
        <p:spPr bwMode="auto">
          <a:xfrm>
            <a:off x="6907213" y="6435725"/>
            <a:ext cx="441325" cy="368300"/>
          </a:xfrm>
          <a:prstGeom prst="rect">
            <a:avLst/>
          </a:prstGeom>
          <a:noFill/>
          <a:ln w="9525">
            <a:noFill/>
            <a:miter lim="800000"/>
            <a:headEnd/>
            <a:tailEnd/>
          </a:ln>
        </p:spPr>
        <p:txBody>
          <a:bodyPr wrap="none">
            <a:spAutoFit/>
          </a:bodyPr>
          <a:lstStyle/>
          <a:p>
            <a:r>
              <a:rPr lang="en-US"/>
              <a:t>[2]</a:t>
            </a:r>
          </a:p>
        </p:txBody>
      </p:sp>
      <p:pic>
        <p:nvPicPr>
          <p:cNvPr id="13319" name="Picture 4"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en-US" dirty="0" smtClean="0">
                <a:effectLst>
                  <a:outerShdw blurRad="38100" dist="38100" dir="2700000" algn="tl">
                    <a:srgbClr val="C0C0C0"/>
                  </a:outerShdw>
                </a:effectLst>
              </a:rPr>
              <a:t>Prototypes</a:t>
            </a:r>
          </a:p>
        </p:txBody>
      </p:sp>
      <p:sp>
        <p:nvSpPr>
          <p:cNvPr id="14339" name="Content Placeholder 2"/>
          <p:cNvSpPr>
            <a:spLocks noGrp="1"/>
          </p:cNvSpPr>
          <p:nvPr>
            <p:ph idx="1"/>
          </p:nvPr>
        </p:nvSpPr>
        <p:spPr>
          <a:xfrm>
            <a:off x="1435100" y="1417638"/>
            <a:ext cx="7499350" cy="4800600"/>
          </a:xfrm>
        </p:spPr>
        <p:txBody>
          <a:bodyPr/>
          <a:lstStyle/>
          <a:p>
            <a:pPr eaLnBrk="1" hangingPunct="1"/>
            <a:r>
              <a:rPr lang="en-US" smtClean="0">
                <a:ea typeface="ＭＳ Ｐゴシック"/>
                <a:cs typeface="ＭＳ Ｐゴシック"/>
              </a:rPr>
              <a:t>Microcontroller – Debugging Interface </a:t>
            </a:r>
          </a:p>
          <a:p>
            <a:pPr eaLnBrk="1" hangingPunct="1"/>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p:txBody>
      </p:sp>
      <p:pic>
        <p:nvPicPr>
          <p:cNvPr id="14340"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sp>
        <p:nvSpPr>
          <p:cNvPr id="14341" name="TextBox 7"/>
          <p:cNvSpPr txBox="1">
            <a:spLocks noChangeArrowheads="1"/>
          </p:cNvSpPr>
          <p:nvPr/>
        </p:nvSpPr>
        <p:spPr bwMode="auto">
          <a:xfrm>
            <a:off x="7348538" y="6218238"/>
            <a:ext cx="439737" cy="369887"/>
          </a:xfrm>
          <a:prstGeom prst="rect">
            <a:avLst/>
          </a:prstGeom>
          <a:noFill/>
          <a:ln w="9525">
            <a:noFill/>
            <a:miter lim="800000"/>
            <a:headEnd/>
            <a:tailEnd/>
          </a:ln>
        </p:spPr>
        <p:txBody>
          <a:bodyPr wrap="none">
            <a:spAutoFit/>
          </a:bodyPr>
          <a:lstStyle/>
          <a:p>
            <a:r>
              <a:rPr lang="en-US"/>
              <a:t>[3]</a:t>
            </a:r>
          </a:p>
        </p:txBody>
      </p:sp>
      <p:pic>
        <p:nvPicPr>
          <p:cNvPr id="14342" name="Picture 2"/>
          <p:cNvPicPr>
            <a:picLocks noChangeAspect="1" noChangeArrowheads="1"/>
          </p:cNvPicPr>
          <p:nvPr/>
        </p:nvPicPr>
        <p:blipFill>
          <a:blip r:embed="rId3" cstate="print"/>
          <a:srcRect/>
          <a:stretch>
            <a:fillRect/>
          </a:stretch>
        </p:blipFill>
        <p:spPr bwMode="auto">
          <a:xfrm>
            <a:off x="2203450" y="2486025"/>
            <a:ext cx="5989638" cy="3578225"/>
          </a:xfrm>
          <a:prstGeom prst="rect">
            <a:avLst/>
          </a:prstGeom>
          <a:noFill/>
          <a:ln w="9525">
            <a:noFill/>
            <a:miter lim="800000"/>
            <a:headEnd/>
            <a:tailEnd/>
          </a:ln>
        </p:spPr>
      </p:pic>
      <p:pic>
        <p:nvPicPr>
          <p:cNvPr id="14343" name="Picture 4"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en-US" smtClean="0">
                <a:effectLst>
                  <a:outerShdw blurRad="38100" dist="38100" dir="2700000" algn="tl">
                    <a:srgbClr val="C0C0C0"/>
                  </a:outerShdw>
                </a:effectLst>
              </a:rPr>
              <a:t>Prototypes</a:t>
            </a:r>
          </a:p>
        </p:txBody>
      </p:sp>
      <p:sp>
        <p:nvSpPr>
          <p:cNvPr id="15363" name="Content Placeholder 2"/>
          <p:cNvSpPr>
            <a:spLocks noGrp="1"/>
          </p:cNvSpPr>
          <p:nvPr>
            <p:ph idx="1"/>
          </p:nvPr>
        </p:nvSpPr>
        <p:spPr/>
        <p:txBody>
          <a:bodyPr/>
          <a:lstStyle/>
          <a:p>
            <a:pPr eaLnBrk="1" hangingPunct="1"/>
            <a:r>
              <a:rPr lang="en-US" smtClean="0">
                <a:ea typeface="ＭＳ Ｐゴシック"/>
                <a:cs typeface="ＭＳ Ｐゴシック"/>
              </a:rPr>
              <a:t>Accelerometer</a:t>
            </a:r>
          </a:p>
          <a:p>
            <a:pPr eaLnBrk="1" hangingPunct="1"/>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p:txBody>
      </p:sp>
      <p:pic>
        <p:nvPicPr>
          <p:cNvPr id="15364"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15365" name="Content Placeholder 8" descr="adxl335.png"/>
          <p:cNvPicPr>
            <a:picLocks noChangeAspect="1"/>
          </p:cNvPicPr>
          <p:nvPr/>
        </p:nvPicPr>
        <p:blipFill>
          <a:blip r:embed="rId3" cstate="print"/>
          <a:srcRect/>
          <a:stretch>
            <a:fillRect/>
          </a:stretch>
        </p:blipFill>
        <p:spPr bwMode="auto">
          <a:xfrm>
            <a:off x="3325813" y="2425700"/>
            <a:ext cx="3525837" cy="3079750"/>
          </a:xfrm>
          <a:prstGeom prst="rect">
            <a:avLst/>
          </a:prstGeom>
          <a:noFill/>
          <a:ln w="9525">
            <a:noFill/>
            <a:miter lim="800000"/>
            <a:headEnd/>
            <a:tailEnd/>
          </a:ln>
        </p:spPr>
      </p:pic>
      <p:sp>
        <p:nvSpPr>
          <p:cNvPr id="15366" name="TextBox 7"/>
          <p:cNvSpPr txBox="1">
            <a:spLocks noChangeArrowheads="1"/>
          </p:cNvSpPr>
          <p:nvPr/>
        </p:nvSpPr>
        <p:spPr bwMode="auto">
          <a:xfrm>
            <a:off x="6113463" y="5505450"/>
            <a:ext cx="441325" cy="369888"/>
          </a:xfrm>
          <a:prstGeom prst="rect">
            <a:avLst/>
          </a:prstGeom>
          <a:noFill/>
          <a:ln w="9525">
            <a:noFill/>
            <a:miter lim="800000"/>
            <a:headEnd/>
            <a:tailEnd/>
          </a:ln>
        </p:spPr>
        <p:txBody>
          <a:bodyPr wrap="none">
            <a:spAutoFit/>
          </a:bodyPr>
          <a:lstStyle/>
          <a:p>
            <a:r>
              <a:rPr lang="en-US"/>
              <a:t>[4]</a:t>
            </a:r>
          </a:p>
        </p:txBody>
      </p:sp>
      <p:pic>
        <p:nvPicPr>
          <p:cNvPr id="15367" name="Picture 4"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title"/>
          </p:nvPr>
        </p:nvSpPr>
        <p:spPr>
          <a:xfrm>
            <a:off x="2286000" y="2819400"/>
            <a:ext cx="6400800" cy="2505075"/>
          </a:xfrm>
        </p:spPr>
        <p:txBody>
          <a:bodyPr>
            <a:normAutofit/>
          </a:bodyPr>
          <a:lstStyle/>
          <a:p>
            <a:pPr algn="ctr" eaLnBrk="1" fontAlgn="auto" hangingPunct="1">
              <a:spcAft>
                <a:spcPts val="0"/>
              </a:spcAft>
              <a:defRPr/>
            </a:pPr>
            <a:r>
              <a:rPr lang="en-US" dirty="0" smtClean="0">
                <a:solidFill>
                  <a:schemeClr val="tx2">
                    <a:satMod val="130000"/>
                  </a:schemeClr>
                </a:solidFill>
              </a:rPr>
              <a:t>Introduction</a:t>
            </a:r>
            <a:br>
              <a:rPr lang="en-US" dirty="0" smtClean="0">
                <a:solidFill>
                  <a:schemeClr val="tx2">
                    <a:satMod val="130000"/>
                  </a:schemeClr>
                </a:solidFill>
              </a:rPr>
            </a:br>
            <a:r>
              <a:rPr lang="en-US" dirty="0" smtClean="0">
                <a:solidFill>
                  <a:schemeClr val="tx2">
                    <a:satMod val="130000"/>
                  </a:schemeClr>
                </a:solidFill>
              </a:rPr>
              <a:t> to GPS Tracking System</a:t>
            </a:r>
          </a:p>
        </p:txBody>
      </p:sp>
      <p:sp>
        <p:nvSpPr>
          <p:cNvPr id="7" name="Text Placeholder 6"/>
          <p:cNvSpPr>
            <a:spLocks noGrp="1"/>
          </p:cNvSpPr>
          <p:nvPr>
            <p:ph type="body" idx="1"/>
          </p:nvPr>
        </p:nvSpPr>
        <p:spPr/>
        <p:txBody>
          <a:bodyPr/>
          <a:lstStyle/>
          <a:p>
            <a:r>
              <a:rPr lang="en-US" sz="2800" dirty="0" smtClean="0"/>
              <a:t>Cory Shirts</a:t>
            </a:r>
            <a:endParaRPr lang="en-US" dirty="0"/>
          </a:p>
        </p:txBody>
      </p:sp>
      <p:pic>
        <p:nvPicPr>
          <p:cNvPr id="11268" name="Picture 8" descr="Ulogo.png"/>
          <p:cNvPicPr>
            <a:picLocks noChangeAspect="1"/>
          </p:cNvPicPr>
          <p:nvPr/>
        </p:nvPicPr>
        <p:blipFill>
          <a:blip r:embed="rId3"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11269" name="Picture 4"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en-US" smtClean="0">
                <a:effectLst>
                  <a:outerShdw blurRad="38100" dist="38100" dir="2700000" algn="tl">
                    <a:srgbClr val="C0C0C0"/>
                  </a:outerShdw>
                </a:effectLst>
              </a:rPr>
              <a:t>Prototypes</a:t>
            </a:r>
          </a:p>
        </p:txBody>
      </p:sp>
      <p:sp>
        <p:nvSpPr>
          <p:cNvPr id="16387" name="Content Placeholder 2"/>
          <p:cNvSpPr>
            <a:spLocks noGrp="1"/>
          </p:cNvSpPr>
          <p:nvPr>
            <p:ph idx="1"/>
          </p:nvPr>
        </p:nvSpPr>
        <p:spPr/>
        <p:txBody>
          <a:bodyPr/>
          <a:lstStyle/>
          <a:p>
            <a:pPr eaLnBrk="1" hangingPunct="1"/>
            <a:r>
              <a:rPr lang="en-US" smtClean="0">
                <a:ea typeface="ＭＳ Ｐゴシック"/>
                <a:cs typeface="ＭＳ Ｐゴシック"/>
              </a:rPr>
              <a:t>Accelerometer</a:t>
            </a:r>
          </a:p>
          <a:p>
            <a:pPr eaLnBrk="1" hangingPunct="1"/>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p:txBody>
      </p:sp>
      <p:pic>
        <p:nvPicPr>
          <p:cNvPr id="16388"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16389"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pic>
        <p:nvPicPr>
          <p:cNvPr id="1026" name="Picture 2" descr="F:\DCIM\101MSDCF\DSC00443_resize.JPG"/>
          <p:cNvPicPr>
            <a:picLocks noChangeAspect="1" noChangeArrowheads="1"/>
          </p:cNvPicPr>
          <p:nvPr/>
        </p:nvPicPr>
        <p:blipFill>
          <a:blip r:embed="rId4" cstate="print"/>
          <a:srcRect/>
          <a:stretch>
            <a:fillRect/>
          </a:stretch>
        </p:blipFill>
        <p:spPr bwMode="auto">
          <a:xfrm>
            <a:off x="2514600" y="2345680"/>
            <a:ext cx="5201933" cy="4074170"/>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en-US" smtClean="0">
                <a:effectLst>
                  <a:outerShdw blurRad="38100" dist="38100" dir="2700000" algn="tl">
                    <a:srgbClr val="C0C0C0"/>
                  </a:outerShdw>
                </a:effectLst>
              </a:rPr>
              <a:t>Prototypes</a:t>
            </a:r>
          </a:p>
        </p:txBody>
      </p:sp>
      <p:sp>
        <p:nvSpPr>
          <p:cNvPr id="17411" name="Content Placeholder 2"/>
          <p:cNvSpPr>
            <a:spLocks noGrp="1"/>
          </p:cNvSpPr>
          <p:nvPr>
            <p:ph idx="1"/>
          </p:nvPr>
        </p:nvSpPr>
        <p:spPr/>
        <p:txBody>
          <a:bodyPr/>
          <a:lstStyle/>
          <a:p>
            <a:pPr eaLnBrk="1" hangingPunct="1"/>
            <a:r>
              <a:rPr lang="en-US" dirty="0" smtClean="0">
                <a:ea typeface="ＭＳ Ｐゴシック"/>
                <a:cs typeface="ＭＳ Ｐゴシック"/>
              </a:rPr>
              <a:t>Flash Memory</a:t>
            </a:r>
          </a:p>
          <a:p>
            <a:pPr lvl="1" eaLnBrk="1" hangingPunct="1"/>
            <a:r>
              <a:rPr lang="en-US" dirty="0" smtClean="0">
                <a:ea typeface="ＭＳ Ｐゴシック"/>
              </a:rPr>
              <a:t>63-ball VFBGA</a:t>
            </a:r>
          </a:p>
          <a:p>
            <a:pPr lvl="1" eaLnBrk="1" hangingPunct="1"/>
            <a:r>
              <a:rPr lang="en-US" dirty="0" smtClean="0">
                <a:ea typeface="ＭＳ Ｐゴシック"/>
              </a:rPr>
              <a:t>0.8 mm spacing</a:t>
            </a:r>
          </a:p>
          <a:p>
            <a:pPr eaLnBrk="1" hangingPunct="1"/>
            <a:endParaRPr lang="en-US" dirty="0" smtClean="0">
              <a:ea typeface="ＭＳ Ｐゴシック"/>
              <a:cs typeface="ＭＳ Ｐゴシック"/>
            </a:endParaRPr>
          </a:p>
          <a:p>
            <a:pPr eaLnBrk="1" hangingPunct="1">
              <a:buFont typeface="Wingdings 2" pitchFamily="18" charset="2"/>
              <a:buNone/>
            </a:pPr>
            <a:endParaRPr lang="en-US" dirty="0" smtClean="0">
              <a:ea typeface="ＭＳ Ｐゴシック"/>
              <a:cs typeface="ＭＳ Ｐゴシック"/>
            </a:endParaRPr>
          </a:p>
          <a:p>
            <a:pPr eaLnBrk="1" hangingPunct="1"/>
            <a:endParaRPr lang="en-US" dirty="0" smtClean="0">
              <a:ea typeface="ＭＳ Ｐゴシック"/>
              <a:cs typeface="ＭＳ Ｐゴシック"/>
            </a:endParaRPr>
          </a:p>
          <a:p>
            <a:pPr eaLnBrk="1" hangingPunct="1">
              <a:buFont typeface="Wingdings 2" pitchFamily="18" charset="2"/>
              <a:buNone/>
            </a:pPr>
            <a:endParaRPr lang="en-US" dirty="0" smtClean="0">
              <a:ea typeface="ＭＳ Ｐゴシック"/>
              <a:cs typeface="ＭＳ Ｐゴシック"/>
            </a:endParaRPr>
          </a:p>
        </p:txBody>
      </p:sp>
      <p:pic>
        <p:nvPicPr>
          <p:cNvPr id="17412"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17413" name="Picture 7"/>
          <p:cNvPicPr>
            <a:picLocks noChangeAspect="1" noChangeArrowheads="1"/>
          </p:cNvPicPr>
          <p:nvPr/>
        </p:nvPicPr>
        <p:blipFill>
          <a:blip r:embed="rId3" cstate="print"/>
          <a:srcRect/>
          <a:stretch>
            <a:fillRect/>
          </a:stretch>
        </p:blipFill>
        <p:spPr bwMode="auto">
          <a:xfrm>
            <a:off x="4461139" y="1676400"/>
            <a:ext cx="4093898" cy="2649538"/>
          </a:xfrm>
          <a:prstGeom prst="rect">
            <a:avLst/>
          </a:prstGeom>
          <a:noFill/>
          <a:ln w="9525">
            <a:noFill/>
            <a:miter lim="800000"/>
            <a:headEnd/>
            <a:tailEnd/>
          </a:ln>
        </p:spPr>
      </p:pic>
      <p:sp>
        <p:nvSpPr>
          <p:cNvPr id="17414" name="TextBox 8"/>
          <p:cNvSpPr txBox="1">
            <a:spLocks noChangeArrowheads="1"/>
          </p:cNvSpPr>
          <p:nvPr/>
        </p:nvSpPr>
        <p:spPr bwMode="auto">
          <a:xfrm>
            <a:off x="7872413" y="3983038"/>
            <a:ext cx="441325" cy="368300"/>
          </a:xfrm>
          <a:prstGeom prst="rect">
            <a:avLst/>
          </a:prstGeom>
          <a:noFill/>
          <a:ln w="9525">
            <a:noFill/>
            <a:miter lim="800000"/>
            <a:headEnd/>
            <a:tailEnd/>
          </a:ln>
        </p:spPr>
        <p:txBody>
          <a:bodyPr wrap="none">
            <a:spAutoFit/>
          </a:bodyPr>
          <a:lstStyle/>
          <a:p>
            <a:r>
              <a:rPr lang="en-US"/>
              <a:t>[5]</a:t>
            </a:r>
          </a:p>
        </p:txBody>
      </p:sp>
      <p:pic>
        <p:nvPicPr>
          <p:cNvPr id="17415" name="Picture 4"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en-US" smtClean="0">
                <a:effectLst>
                  <a:outerShdw blurRad="38100" dist="38100" dir="2700000" algn="tl">
                    <a:srgbClr val="C0C0C0"/>
                  </a:outerShdw>
                </a:effectLst>
              </a:rPr>
              <a:t>Prototypes</a:t>
            </a:r>
          </a:p>
        </p:txBody>
      </p:sp>
      <p:sp>
        <p:nvSpPr>
          <p:cNvPr id="18435" name="Content Placeholder 2"/>
          <p:cNvSpPr>
            <a:spLocks noGrp="1"/>
          </p:cNvSpPr>
          <p:nvPr>
            <p:ph idx="1"/>
          </p:nvPr>
        </p:nvSpPr>
        <p:spPr/>
        <p:txBody>
          <a:bodyPr/>
          <a:lstStyle/>
          <a:p>
            <a:pPr eaLnBrk="1" hangingPunct="1"/>
            <a:r>
              <a:rPr lang="en-US" smtClean="0">
                <a:ea typeface="ＭＳ Ｐゴシック"/>
                <a:cs typeface="ＭＳ Ｐゴシック"/>
              </a:rPr>
              <a:t>Flash Memory: CAD</a:t>
            </a:r>
          </a:p>
          <a:p>
            <a:pPr eaLnBrk="1" hangingPunct="1"/>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p:txBody>
      </p:sp>
      <p:pic>
        <p:nvPicPr>
          <p:cNvPr id="18436"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18437" name="Picture 3" descr="C:\Users\Kerry\Desktop\flash\symbol.png"/>
          <p:cNvPicPr>
            <a:picLocks noChangeAspect="1" noChangeArrowheads="1"/>
          </p:cNvPicPr>
          <p:nvPr/>
        </p:nvPicPr>
        <p:blipFill>
          <a:blip r:embed="rId3" cstate="print"/>
          <a:srcRect/>
          <a:stretch>
            <a:fillRect/>
          </a:stretch>
        </p:blipFill>
        <p:spPr bwMode="auto">
          <a:xfrm>
            <a:off x="2074863" y="2236788"/>
            <a:ext cx="5673725" cy="4011612"/>
          </a:xfrm>
          <a:prstGeom prst="rect">
            <a:avLst/>
          </a:prstGeom>
          <a:noFill/>
          <a:ln w="9525">
            <a:noFill/>
            <a:miter lim="800000"/>
            <a:headEnd/>
            <a:tailEnd/>
          </a:ln>
        </p:spPr>
      </p:pic>
      <p:pic>
        <p:nvPicPr>
          <p:cNvPr id="18438" name="Picture 4"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en-US" smtClean="0">
                <a:effectLst>
                  <a:outerShdw blurRad="38100" dist="38100" dir="2700000" algn="tl">
                    <a:srgbClr val="C0C0C0"/>
                  </a:outerShdw>
                </a:effectLst>
              </a:rPr>
              <a:t>Prototypes</a:t>
            </a:r>
          </a:p>
        </p:txBody>
      </p:sp>
      <p:sp>
        <p:nvSpPr>
          <p:cNvPr id="19459" name="Content Placeholder 2"/>
          <p:cNvSpPr>
            <a:spLocks noGrp="1"/>
          </p:cNvSpPr>
          <p:nvPr>
            <p:ph idx="1"/>
          </p:nvPr>
        </p:nvSpPr>
        <p:spPr/>
        <p:txBody>
          <a:bodyPr/>
          <a:lstStyle/>
          <a:p>
            <a:pPr eaLnBrk="1" hangingPunct="1"/>
            <a:r>
              <a:rPr lang="en-US" smtClean="0">
                <a:ea typeface="ＭＳ Ｐゴシック"/>
                <a:cs typeface="ＭＳ Ｐゴシック"/>
              </a:rPr>
              <a:t>Flash Memory: CAD</a:t>
            </a:r>
          </a:p>
          <a:p>
            <a:pPr eaLnBrk="1" hangingPunct="1"/>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p:txBody>
      </p:sp>
      <p:pic>
        <p:nvPicPr>
          <p:cNvPr id="19460"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19461" name="Picture 2" descr="C:\Users\Kerry\Desktop\flash\package.png"/>
          <p:cNvPicPr>
            <a:picLocks noChangeAspect="1" noChangeArrowheads="1"/>
          </p:cNvPicPr>
          <p:nvPr/>
        </p:nvPicPr>
        <p:blipFill>
          <a:blip r:embed="rId3" cstate="print"/>
          <a:srcRect/>
          <a:stretch>
            <a:fillRect/>
          </a:stretch>
        </p:blipFill>
        <p:spPr bwMode="auto">
          <a:xfrm>
            <a:off x="3455988" y="2416175"/>
            <a:ext cx="2633662" cy="3436938"/>
          </a:xfrm>
          <a:prstGeom prst="rect">
            <a:avLst/>
          </a:prstGeom>
          <a:noFill/>
          <a:ln w="9525">
            <a:noFill/>
            <a:miter lim="800000"/>
            <a:headEnd/>
            <a:tailEnd/>
          </a:ln>
        </p:spPr>
      </p:pic>
      <p:pic>
        <p:nvPicPr>
          <p:cNvPr id="19462" name="Picture 4"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en-US" smtClean="0">
                <a:effectLst>
                  <a:outerShdw blurRad="38100" dist="38100" dir="2700000" algn="tl">
                    <a:srgbClr val="C0C0C0"/>
                  </a:outerShdw>
                </a:effectLst>
              </a:rPr>
              <a:t>Prototypes</a:t>
            </a:r>
          </a:p>
        </p:txBody>
      </p:sp>
      <p:sp>
        <p:nvSpPr>
          <p:cNvPr id="20483" name="Content Placeholder 2"/>
          <p:cNvSpPr>
            <a:spLocks noGrp="1"/>
          </p:cNvSpPr>
          <p:nvPr>
            <p:ph idx="1"/>
          </p:nvPr>
        </p:nvSpPr>
        <p:spPr/>
        <p:txBody>
          <a:bodyPr/>
          <a:lstStyle/>
          <a:p>
            <a:pPr eaLnBrk="1" hangingPunct="1"/>
            <a:r>
              <a:rPr lang="en-US" smtClean="0">
                <a:ea typeface="ＭＳ Ｐゴシック"/>
                <a:cs typeface="ＭＳ Ｐゴシック"/>
              </a:rPr>
              <a:t>Flash Memory: CAD</a:t>
            </a:r>
          </a:p>
          <a:p>
            <a:pPr eaLnBrk="1" hangingPunct="1"/>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p:txBody>
      </p:sp>
      <p:pic>
        <p:nvPicPr>
          <p:cNvPr id="20484"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20485" name="Picture 3" descr="C:\Users\Kerry\Desktop\flash\sch.png"/>
          <p:cNvPicPr>
            <a:picLocks noChangeAspect="1" noChangeArrowheads="1"/>
          </p:cNvPicPr>
          <p:nvPr/>
        </p:nvPicPr>
        <p:blipFill>
          <a:blip r:embed="rId3" cstate="print"/>
          <a:srcRect/>
          <a:stretch>
            <a:fillRect/>
          </a:stretch>
        </p:blipFill>
        <p:spPr bwMode="auto">
          <a:xfrm>
            <a:off x="1066800" y="1981200"/>
            <a:ext cx="8027988" cy="4911725"/>
          </a:xfrm>
          <a:prstGeom prst="rect">
            <a:avLst/>
          </a:prstGeom>
          <a:noFill/>
          <a:ln w="9525">
            <a:noFill/>
            <a:miter lim="800000"/>
            <a:headEnd/>
            <a:tailEnd/>
          </a:ln>
        </p:spPr>
      </p:pic>
      <p:pic>
        <p:nvPicPr>
          <p:cNvPr id="20486" name="Picture 4"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en-US" smtClean="0">
                <a:effectLst>
                  <a:outerShdw blurRad="38100" dist="38100" dir="2700000" algn="tl">
                    <a:srgbClr val="C0C0C0"/>
                  </a:outerShdw>
                </a:effectLst>
              </a:rPr>
              <a:t>Prototypes</a:t>
            </a:r>
          </a:p>
        </p:txBody>
      </p:sp>
      <p:sp>
        <p:nvSpPr>
          <p:cNvPr id="21507" name="Content Placeholder 2"/>
          <p:cNvSpPr>
            <a:spLocks noGrp="1"/>
          </p:cNvSpPr>
          <p:nvPr>
            <p:ph idx="1"/>
          </p:nvPr>
        </p:nvSpPr>
        <p:spPr/>
        <p:txBody>
          <a:bodyPr/>
          <a:lstStyle/>
          <a:p>
            <a:pPr eaLnBrk="1" hangingPunct="1"/>
            <a:r>
              <a:rPr lang="en-US" smtClean="0">
                <a:ea typeface="ＭＳ Ｐゴシック"/>
                <a:cs typeface="ＭＳ Ｐゴシック"/>
              </a:rPr>
              <a:t>Flash Memory: CAD</a:t>
            </a:r>
          </a:p>
          <a:p>
            <a:pPr eaLnBrk="1" hangingPunct="1"/>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p:txBody>
      </p:sp>
      <p:pic>
        <p:nvPicPr>
          <p:cNvPr id="21508"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21509" name="Picture 2" descr="C:\Users\Kerry\Documents\school_work\Clinic\_SVN\Docs\Report\December Presentation\prototypes\flash PCB.png"/>
          <p:cNvPicPr>
            <a:picLocks noChangeAspect="1" noChangeArrowheads="1"/>
          </p:cNvPicPr>
          <p:nvPr/>
        </p:nvPicPr>
        <p:blipFill>
          <a:blip r:embed="rId3" cstate="print"/>
          <a:srcRect/>
          <a:stretch>
            <a:fillRect/>
          </a:stretch>
        </p:blipFill>
        <p:spPr bwMode="auto">
          <a:xfrm>
            <a:off x="2338388" y="2243138"/>
            <a:ext cx="5372100" cy="3771900"/>
          </a:xfrm>
          <a:prstGeom prst="rect">
            <a:avLst/>
          </a:prstGeom>
          <a:noFill/>
          <a:ln w="9525">
            <a:noFill/>
            <a:miter lim="800000"/>
            <a:headEnd/>
            <a:tailEnd/>
          </a:ln>
        </p:spPr>
      </p:pic>
      <p:pic>
        <p:nvPicPr>
          <p:cNvPr id="21510" name="Picture 4"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en-US" smtClean="0">
                <a:effectLst>
                  <a:outerShdw blurRad="38100" dist="38100" dir="2700000" algn="tl">
                    <a:srgbClr val="C0C0C0"/>
                  </a:outerShdw>
                </a:effectLst>
              </a:rPr>
              <a:t>Prototypes</a:t>
            </a:r>
          </a:p>
        </p:txBody>
      </p:sp>
      <p:sp>
        <p:nvSpPr>
          <p:cNvPr id="22531" name="Content Placeholder 2"/>
          <p:cNvSpPr>
            <a:spLocks noGrp="1"/>
          </p:cNvSpPr>
          <p:nvPr>
            <p:ph idx="1"/>
          </p:nvPr>
        </p:nvSpPr>
        <p:spPr/>
        <p:txBody>
          <a:bodyPr/>
          <a:lstStyle/>
          <a:p>
            <a:pPr eaLnBrk="1" hangingPunct="1"/>
            <a:r>
              <a:rPr lang="en-US" smtClean="0">
                <a:ea typeface="ＭＳ Ｐゴシック"/>
                <a:cs typeface="ＭＳ Ｐゴシック"/>
              </a:rPr>
              <a:t>Flash Memory: PCB</a:t>
            </a:r>
          </a:p>
          <a:p>
            <a:pPr eaLnBrk="1" hangingPunct="1"/>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p:txBody>
      </p:sp>
      <p:pic>
        <p:nvPicPr>
          <p:cNvPr id="22532"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22533" name="Picture 6" descr="D:\my_pix\0331002118a.jpg"/>
          <p:cNvPicPr>
            <a:picLocks noChangeAspect="1" noChangeArrowheads="1"/>
          </p:cNvPicPr>
          <p:nvPr/>
        </p:nvPicPr>
        <p:blipFill>
          <a:blip r:embed="rId3" cstate="print"/>
          <a:srcRect/>
          <a:stretch>
            <a:fillRect/>
          </a:stretch>
        </p:blipFill>
        <p:spPr bwMode="auto">
          <a:xfrm>
            <a:off x="2179638" y="2257425"/>
            <a:ext cx="5681662" cy="4260850"/>
          </a:xfrm>
          <a:prstGeom prst="rect">
            <a:avLst/>
          </a:prstGeom>
          <a:noFill/>
          <a:ln w="9525">
            <a:noFill/>
            <a:miter lim="800000"/>
            <a:headEnd/>
            <a:tailEnd/>
          </a:ln>
        </p:spPr>
      </p:pic>
      <p:pic>
        <p:nvPicPr>
          <p:cNvPr id="22534" name="Picture 4"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en-US" smtClean="0">
                <a:effectLst>
                  <a:outerShdw blurRad="38100" dist="38100" dir="2700000" algn="tl">
                    <a:srgbClr val="C0C0C0"/>
                  </a:outerShdw>
                </a:effectLst>
              </a:rPr>
              <a:t>Prototypes</a:t>
            </a:r>
          </a:p>
        </p:txBody>
      </p:sp>
      <p:sp>
        <p:nvSpPr>
          <p:cNvPr id="23555" name="Content Placeholder 2"/>
          <p:cNvSpPr>
            <a:spLocks noGrp="1"/>
          </p:cNvSpPr>
          <p:nvPr>
            <p:ph idx="1"/>
          </p:nvPr>
        </p:nvSpPr>
        <p:spPr/>
        <p:txBody>
          <a:bodyPr/>
          <a:lstStyle/>
          <a:p>
            <a:pPr eaLnBrk="1" hangingPunct="1"/>
            <a:r>
              <a:rPr lang="en-US" dirty="0" smtClean="0">
                <a:ea typeface="ＭＳ Ｐゴシック"/>
                <a:cs typeface="ＭＳ Ｐゴシック"/>
              </a:rPr>
              <a:t>Flash Memory: Assembled</a:t>
            </a:r>
          </a:p>
          <a:p>
            <a:pPr eaLnBrk="1" hangingPunct="1"/>
            <a:endParaRPr lang="en-US" dirty="0" smtClean="0">
              <a:ea typeface="ＭＳ Ｐゴシック"/>
              <a:cs typeface="ＭＳ Ｐゴシック"/>
            </a:endParaRPr>
          </a:p>
          <a:p>
            <a:pPr eaLnBrk="1" hangingPunct="1"/>
            <a:endParaRPr lang="en-US" dirty="0" smtClean="0">
              <a:ea typeface="ＭＳ Ｐゴシック"/>
              <a:cs typeface="ＭＳ Ｐゴシック"/>
            </a:endParaRPr>
          </a:p>
          <a:p>
            <a:pPr eaLnBrk="1" hangingPunct="1">
              <a:buFont typeface="Wingdings 2" pitchFamily="18" charset="2"/>
              <a:buNone/>
            </a:pPr>
            <a:endParaRPr lang="en-US" dirty="0" smtClean="0">
              <a:ea typeface="ＭＳ Ｐゴシック"/>
              <a:cs typeface="ＭＳ Ｐゴシック"/>
            </a:endParaRPr>
          </a:p>
          <a:p>
            <a:pPr eaLnBrk="1" hangingPunct="1"/>
            <a:endParaRPr lang="en-US" dirty="0" smtClean="0">
              <a:ea typeface="ＭＳ Ｐゴシック"/>
              <a:cs typeface="ＭＳ Ｐゴシック"/>
            </a:endParaRPr>
          </a:p>
          <a:p>
            <a:pPr eaLnBrk="1" hangingPunct="1">
              <a:buFont typeface="Wingdings 2" pitchFamily="18" charset="2"/>
              <a:buNone/>
            </a:pPr>
            <a:endParaRPr lang="en-US" dirty="0" smtClean="0">
              <a:ea typeface="ＭＳ Ｐゴシック"/>
              <a:cs typeface="ＭＳ Ｐゴシック"/>
            </a:endParaRPr>
          </a:p>
        </p:txBody>
      </p:sp>
      <p:pic>
        <p:nvPicPr>
          <p:cNvPr id="23556"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23558"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pic>
        <p:nvPicPr>
          <p:cNvPr id="2051" name="Picture 3" descr="F:\DCIM\101MSDCF\DSC00442_resize.JPG"/>
          <p:cNvPicPr>
            <a:picLocks noChangeAspect="1" noChangeArrowheads="1"/>
          </p:cNvPicPr>
          <p:nvPr/>
        </p:nvPicPr>
        <p:blipFill>
          <a:blip r:embed="rId4" cstate="print"/>
          <a:srcRect/>
          <a:stretch>
            <a:fillRect/>
          </a:stretch>
        </p:blipFill>
        <p:spPr bwMode="auto">
          <a:xfrm>
            <a:off x="1981200" y="2286000"/>
            <a:ext cx="5993497" cy="3944938"/>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en-US" smtClean="0">
                <a:effectLst>
                  <a:outerShdw blurRad="38100" dist="38100" dir="2700000" algn="tl">
                    <a:srgbClr val="C0C0C0"/>
                  </a:outerShdw>
                </a:effectLst>
              </a:rPr>
              <a:t>Prototypes</a:t>
            </a:r>
          </a:p>
        </p:txBody>
      </p:sp>
      <p:sp>
        <p:nvSpPr>
          <p:cNvPr id="24579" name="Content Placeholder 2"/>
          <p:cNvSpPr>
            <a:spLocks noGrp="1"/>
          </p:cNvSpPr>
          <p:nvPr>
            <p:ph idx="1"/>
          </p:nvPr>
        </p:nvSpPr>
        <p:spPr/>
        <p:txBody>
          <a:bodyPr/>
          <a:lstStyle/>
          <a:p>
            <a:pPr eaLnBrk="1" hangingPunct="1"/>
            <a:r>
              <a:rPr lang="en-US" smtClean="0">
                <a:ea typeface="ＭＳ Ｐゴシック"/>
                <a:cs typeface="ＭＳ Ｐゴシック"/>
              </a:rPr>
              <a:t>GPS Radio</a:t>
            </a:r>
          </a:p>
          <a:p>
            <a:pPr eaLnBrk="1" hangingPunct="1"/>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p:txBody>
      </p:sp>
      <p:pic>
        <p:nvPicPr>
          <p:cNvPr id="24580"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24581" name="Picture 12" descr="C:\Users\Kerry\Desktop\GPS-main-sch.bmp"/>
          <p:cNvPicPr>
            <a:picLocks noChangeAspect="1" noChangeArrowheads="1"/>
          </p:cNvPicPr>
          <p:nvPr/>
        </p:nvPicPr>
        <p:blipFill>
          <a:blip r:embed="rId3" cstate="print"/>
          <a:srcRect/>
          <a:stretch>
            <a:fillRect/>
          </a:stretch>
        </p:blipFill>
        <p:spPr bwMode="auto">
          <a:xfrm>
            <a:off x="1352550" y="1981200"/>
            <a:ext cx="7791450" cy="4267200"/>
          </a:xfrm>
          <a:prstGeom prst="rect">
            <a:avLst/>
          </a:prstGeom>
          <a:noFill/>
          <a:ln w="9525">
            <a:noFill/>
            <a:miter lim="800000"/>
            <a:headEnd/>
            <a:tailEnd/>
          </a:ln>
        </p:spPr>
      </p:pic>
      <p:pic>
        <p:nvPicPr>
          <p:cNvPr id="24582" name="Picture 4"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en-US" smtClean="0">
                <a:effectLst>
                  <a:outerShdw blurRad="38100" dist="38100" dir="2700000" algn="tl">
                    <a:srgbClr val="C0C0C0"/>
                  </a:outerShdw>
                </a:effectLst>
              </a:rPr>
              <a:t>Prototypes</a:t>
            </a:r>
          </a:p>
        </p:txBody>
      </p:sp>
      <p:sp>
        <p:nvSpPr>
          <p:cNvPr id="25603" name="Content Placeholder 2"/>
          <p:cNvSpPr>
            <a:spLocks noGrp="1"/>
          </p:cNvSpPr>
          <p:nvPr>
            <p:ph idx="1"/>
          </p:nvPr>
        </p:nvSpPr>
        <p:spPr/>
        <p:txBody>
          <a:bodyPr/>
          <a:lstStyle/>
          <a:p>
            <a:pPr eaLnBrk="1" hangingPunct="1"/>
            <a:r>
              <a:rPr lang="en-US" smtClean="0">
                <a:ea typeface="ＭＳ Ｐゴシック"/>
                <a:cs typeface="ＭＳ Ｐゴシック"/>
              </a:rPr>
              <a:t>GPS Radio: Main Board</a:t>
            </a:r>
          </a:p>
          <a:p>
            <a:pPr eaLnBrk="1" hangingPunct="1"/>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p:txBody>
      </p:sp>
      <p:pic>
        <p:nvPicPr>
          <p:cNvPr id="25604"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25605" name="Picture 10" descr="C:\Users\Kerry\Desktop\GPS-main-brd.png"/>
          <p:cNvPicPr>
            <a:picLocks noChangeAspect="1" noChangeArrowheads="1"/>
          </p:cNvPicPr>
          <p:nvPr/>
        </p:nvPicPr>
        <p:blipFill>
          <a:blip r:embed="rId3" cstate="print"/>
          <a:srcRect/>
          <a:stretch>
            <a:fillRect/>
          </a:stretch>
        </p:blipFill>
        <p:spPr bwMode="auto">
          <a:xfrm>
            <a:off x="2286000" y="2209800"/>
            <a:ext cx="5430838" cy="4184650"/>
          </a:xfrm>
          <a:prstGeom prst="rect">
            <a:avLst/>
          </a:prstGeom>
          <a:noFill/>
          <a:ln w="9525">
            <a:noFill/>
            <a:miter lim="800000"/>
            <a:headEnd/>
            <a:tailEnd/>
          </a:ln>
        </p:spPr>
      </p:pic>
      <p:pic>
        <p:nvPicPr>
          <p:cNvPr id="25606" name="Picture 4"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fontAlgn="auto" hangingPunct="1">
              <a:spcAft>
                <a:spcPts val="0"/>
              </a:spcAft>
              <a:defRPr/>
            </a:pPr>
            <a:r>
              <a:rPr lang="en-US" dirty="0" smtClean="0">
                <a:solidFill>
                  <a:schemeClr val="tx2">
                    <a:satMod val="130000"/>
                  </a:schemeClr>
                </a:solidFill>
              </a:rPr>
              <a:t>Introduction</a:t>
            </a:r>
          </a:p>
        </p:txBody>
      </p:sp>
      <p:sp>
        <p:nvSpPr>
          <p:cNvPr id="12291" name="Content Placeholder 2"/>
          <p:cNvSpPr>
            <a:spLocks noGrp="1"/>
          </p:cNvSpPr>
          <p:nvPr>
            <p:ph idx="1"/>
          </p:nvPr>
        </p:nvSpPr>
        <p:spPr/>
        <p:txBody>
          <a:bodyPr/>
          <a:lstStyle/>
          <a:p>
            <a:pPr eaLnBrk="1" hangingPunct="1"/>
            <a:r>
              <a:rPr lang="en-US" smtClean="0"/>
              <a:t>GPS tracking system</a:t>
            </a:r>
          </a:p>
          <a:p>
            <a:pPr eaLnBrk="1" hangingPunct="1">
              <a:buFont typeface="Wingdings 2" pitchFamily="18" charset="2"/>
              <a:buNone/>
            </a:pPr>
            <a:endParaRPr lang="en-US" smtClean="0"/>
          </a:p>
          <a:p>
            <a:pPr eaLnBrk="1" hangingPunct="1"/>
            <a:r>
              <a:rPr lang="en-US" smtClean="0"/>
              <a:t>Design requirements</a:t>
            </a:r>
          </a:p>
          <a:p>
            <a:pPr eaLnBrk="1" hangingPunct="1">
              <a:buFont typeface="Wingdings 2" pitchFamily="18" charset="2"/>
              <a:buNone/>
            </a:pPr>
            <a:endParaRPr lang="en-US" smtClean="0"/>
          </a:p>
          <a:p>
            <a:pPr eaLnBrk="1" hangingPunct="1"/>
            <a:r>
              <a:rPr lang="en-US" smtClean="0"/>
              <a:t>Design modifications</a:t>
            </a:r>
          </a:p>
          <a:p>
            <a:pPr eaLnBrk="1" hangingPunct="1">
              <a:buFont typeface="Wingdings 2" pitchFamily="18" charset="2"/>
              <a:buNone/>
            </a:pPr>
            <a:endParaRPr lang="en-US" smtClean="0"/>
          </a:p>
          <a:p>
            <a:pPr eaLnBrk="1" hangingPunct="1"/>
            <a:r>
              <a:rPr lang="en-US" smtClean="0"/>
              <a:t>Component overview</a:t>
            </a:r>
          </a:p>
          <a:p>
            <a:pPr eaLnBrk="1" hangingPunct="1"/>
            <a:endParaRPr lang="en-US" smtClean="0"/>
          </a:p>
          <a:p>
            <a:pPr eaLnBrk="1" hangingPunct="1"/>
            <a:endParaRPr lang="en-US" smtClean="0"/>
          </a:p>
        </p:txBody>
      </p:sp>
      <p:pic>
        <p:nvPicPr>
          <p:cNvPr id="12292" name="Picture 8" descr="Ulogo.png"/>
          <p:cNvPicPr>
            <a:picLocks noChangeAspect="1"/>
          </p:cNvPicPr>
          <p:nvPr/>
        </p:nvPicPr>
        <p:blipFill>
          <a:blip r:embed="rId3"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12293" name="Picture 4"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en-US" smtClean="0">
                <a:effectLst>
                  <a:outerShdw blurRad="38100" dist="38100" dir="2700000" algn="tl">
                    <a:srgbClr val="C0C0C0"/>
                  </a:outerShdw>
                </a:effectLst>
              </a:rPr>
              <a:t>Prototypes</a:t>
            </a:r>
          </a:p>
        </p:txBody>
      </p:sp>
      <p:sp>
        <p:nvSpPr>
          <p:cNvPr id="26627" name="Content Placeholder 2"/>
          <p:cNvSpPr>
            <a:spLocks noGrp="1"/>
          </p:cNvSpPr>
          <p:nvPr>
            <p:ph idx="1"/>
          </p:nvPr>
        </p:nvSpPr>
        <p:spPr/>
        <p:txBody>
          <a:bodyPr/>
          <a:lstStyle/>
          <a:p>
            <a:pPr eaLnBrk="1" hangingPunct="1"/>
            <a:r>
              <a:rPr lang="en-US" smtClean="0">
                <a:ea typeface="ＭＳ Ｐゴシック"/>
                <a:cs typeface="ＭＳ Ｐゴシック"/>
              </a:rPr>
              <a:t>GPS Radio: Main Board</a:t>
            </a:r>
          </a:p>
          <a:p>
            <a:pPr eaLnBrk="1" hangingPunct="1"/>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p:txBody>
      </p:sp>
      <p:pic>
        <p:nvPicPr>
          <p:cNvPr id="26628"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26629" name="Picture 3" descr="C:\Users\Kerry\Desktop\101MSDCF\DSC00436.JPG"/>
          <p:cNvPicPr>
            <a:picLocks noChangeAspect="1" noChangeArrowheads="1"/>
          </p:cNvPicPr>
          <p:nvPr/>
        </p:nvPicPr>
        <p:blipFill>
          <a:blip r:embed="rId3" cstate="print"/>
          <a:srcRect/>
          <a:stretch>
            <a:fillRect/>
          </a:stretch>
        </p:blipFill>
        <p:spPr bwMode="auto">
          <a:xfrm>
            <a:off x="2362200" y="2362200"/>
            <a:ext cx="5400675" cy="4051300"/>
          </a:xfrm>
          <a:prstGeom prst="rect">
            <a:avLst/>
          </a:prstGeom>
          <a:noFill/>
          <a:ln w="9525">
            <a:noFill/>
            <a:miter lim="800000"/>
            <a:headEnd/>
            <a:tailEnd/>
          </a:ln>
        </p:spPr>
      </p:pic>
      <p:pic>
        <p:nvPicPr>
          <p:cNvPr id="26630" name="Picture 4"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en-US" smtClean="0">
                <a:effectLst>
                  <a:outerShdw blurRad="38100" dist="38100" dir="2700000" algn="tl">
                    <a:srgbClr val="C0C0C0"/>
                  </a:outerShdw>
                </a:effectLst>
              </a:rPr>
              <a:t>Prototypes</a:t>
            </a:r>
          </a:p>
        </p:txBody>
      </p:sp>
      <p:sp>
        <p:nvSpPr>
          <p:cNvPr id="27651" name="Content Placeholder 2"/>
          <p:cNvSpPr>
            <a:spLocks noGrp="1"/>
          </p:cNvSpPr>
          <p:nvPr>
            <p:ph idx="1"/>
          </p:nvPr>
        </p:nvSpPr>
        <p:spPr/>
        <p:txBody>
          <a:bodyPr/>
          <a:lstStyle/>
          <a:p>
            <a:pPr eaLnBrk="1" hangingPunct="1"/>
            <a:r>
              <a:rPr lang="en-US" smtClean="0">
                <a:ea typeface="ＭＳ Ｐゴシック"/>
                <a:cs typeface="ＭＳ Ｐゴシック"/>
              </a:rPr>
              <a:t>GPS Radio: SiGe Daughter Board</a:t>
            </a:r>
          </a:p>
          <a:p>
            <a:pPr eaLnBrk="1" hangingPunct="1"/>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p:txBody>
      </p:sp>
      <p:pic>
        <p:nvPicPr>
          <p:cNvPr id="27652"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27653" name="Picture 2" descr="D:\DCIM\101MSDCF\DSC00426.JPG"/>
          <p:cNvPicPr>
            <a:picLocks noChangeAspect="1" noChangeArrowheads="1"/>
          </p:cNvPicPr>
          <p:nvPr/>
        </p:nvPicPr>
        <p:blipFill>
          <a:blip r:embed="rId3" cstate="print"/>
          <a:srcRect/>
          <a:stretch>
            <a:fillRect/>
          </a:stretch>
        </p:blipFill>
        <p:spPr bwMode="auto">
          <a:xfrm>
            <a:off x="2449513" y="2487613"/>
            <a:ext cx="4851400" cy="3638550"/>
          </a:xfrm>
          <a:prstGeom prst="rect">
            <a:avLst/>
          </a:prstGeom>
          <a:noFill/>
          <a:ln w="9525">
            <a:noFill/>
            <a:miter lim="800000"/>
            <a:headEnd/>
            <a:tailEnd/>
          </a:ln>
        </p:spPr>
      </p:pic>
      <p:pic>
        <p:nvPicPr>
          <p:cNvPr id="27654" name="Picture 4"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en-US" dirty="0" smtClean="0">
                <a:effectLst>
                  <a:outerShdw blurRad="38100" dist="38100" dir="2700000" algn="tl">
                    <a:srgbClr val="C0C0C0"/>
                  </a:outerShdw>
                </a:effectLst>
              </a:rPr>
              <a:t>Prototypes</a:t>
            </a:r>
          </a:p>
        </p:txBody>
      </p:sp>
      <p:sp>
        <p:nvSpPr>
          <p:cNvPr id="28675" name="Content Placeholder 2"/>
          <p:cNvSpPr>
            <a:spLocks noGrp="1"/>
          </p:cNvSpPr>
          <p:nvPr>
            <p:ph idx="1"/>
          </p:nvPr>
        </p:nvSpPr>
        <p:spPr/>
        <p:txBody>
          <a:bodyPr/>
          <a:lstStyle/>
          <a:p>
            <a:pPr eaLnBrk="1" hangingPunct="1"/>
            <a:r>
              <a:rPr lang="en-US" smtClean="0">
                <a:ea typeface="ＭＳ Ｐゴシック"/>
                <a:cs typeface="ＭＳ Ｐゴシック"/>
              </a:rPr>
              <a:t>GPS Radio: SiGe Daughter Board</a:t>
            </a:r>
          </a:p>
          <a:p>
            <a:pPr eaLnBrk="1" hangingPunct="1"/>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p:txBody>
      </p:sp>
      <p:pic>
        <p:nvPicPr>
          <p:cNvPr id="28676"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28677" name="Picture 2" descr="E:\Pictures\my_pix\DSC00270.JPG"/>
          <p:cNvPicPr>
            <a:picLocks noChangeAspect="1" noChangeArrowheads="1"/>
          </p:cNvPicPr>
          <p:nvPr/>
        </p:nvPicPr>
        <p:blipFill>
          <a:blip r:embed="rId3" cstate="print"/>
          <a:srcRect/>
          <a:stretch>
            <a:fillRect/>
          </a:stretch>
        </p:blipFill>
        <p:spPr bwMode="auto">
          <a:xfrm>
            <a:off x="2409825" y="2165350"/>
            <a:ext cx="5445125" cy="4083050"/>
          </a:xfrm>
          <a:prstGeom prst="rect">
            <a:avLst/>
          </a:prstGeom>
          <a:noFill/>
          <a:ln w="9525">
            <a:noFill/>
            <a:miter lim="800000"/>
            <a:headEnd/>
            <a:tailEnd/>
          </a:ln>
        </p:spPr>
      </p:pic>
      <p:pic>
        <p:nvPicPr>
          <p:cNvPr id="28678" name="Picture 4"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en-US" dirty="0" smtClean="0">
                <a:effectLst>
                  <a:outerShdw blurRad="38100" dist="38100" dir="2700000" algn="tl">
                    <a:srgbClr val="C0C0C0"/>
                  </a:outerShdw>
                </a:effectLst>
              </a:rPr>
              <a:t>Prototypes</a:t>
            </a:r>
          </a:p>
        </p:txBody>
      </p:sp>
      <p:sp>
        <p:nvSpPr>
          <p:cNvPr id="29699" name="Content Placeholder 2"/>
          <p:cNvSpPr>
            <a:spLocks noGrp="1"/>
          </p:cNvSpPr>
          <p:nvPr>
            <p:ph idx="1"/>
          </p:nvPr>
        </p:nvSpPr>
        <p:spPr/>
        <p:txBody>
          <a:bodyPr/>
          <a:lstStyle/>
          <a:p>
            <a:pPr eaLnBrk="1" hangingPunct="1"/>
            <a:r>
              <a:rPr lang="en-US" smtClean="0">
                <a:ea typeface="ＭＳ Ｐゴシック"/>
                <a:cs typeface="ＭＳ Ｐゴシック"/>
              </a:rPr>
              <a:t>GPS Radio: Adjoined</a:t>
            </a:r>
          </a:p>
          <a:p>
            <a:pPr eaLnBrk="1" hangingPunct="1"/>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p:txBody>
      </p:sp>
      <p:pic>
        <p:nvPicPr>
          <p:cNvPr id="29700"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29701" name="Picture 2" descr="C:\Users\Kerry\Desktop\101MSDCF\DSC00432.JPG"/>
          <p:cNvPicPr>
            <a:picLocks noChangeAspect="1" noChangeArrowheads="1"/>
          </p:cNvPicPr>
          <p:nvPr/>
        </p:nvPicPr>
        <p:blipFill>
          <a:blip r:embed="rId3" cstate="print"/>
          <a:srcRect/>
          <a:stretch>
            <a:fillRect/>
          </a:stretch>
        </p:blipFill>
        <p:spPr bwMode="auto">
          <a:xfrm>
            <a:off x="2522538" y="2363788"/>
            <a:ext cx="4978400" cy="3733800"/>
          </a:xfrm>
          <a:prstGeom prst="rect">
            <a:avLst/>
          </a:prstGeom>
          <a:noFill/>
          <a:ln w="9525">
            <a:noFill/>
            <a:miter lim="800000"/>
            <a:headEnd/>
            <a:tailEnd/>
          </a:ln>
        </p:spPr>
      </p:pic>
      <p:pic>
        <p:nvPicPr>
          <p:cNvPr id="29702" name="Picture 4"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en-US" smtClean="0">
                <a:effectLst>
                  <a:outerShdw blurRad="38100" dist="38100" dir="2700000" algn="tl">
                    <a:srgbClr val="C0C0C0"/>
                  </a:outerShdw>
                </a:effectLst>
              </a:rPr>
              <a:t>Prototypes</a:t>
            </a:r>
          </a:p>
        </p:txBody>
      </p:sp>
      <p:sp>
        <p:nvSpPr>
          <p:cNvPr id="30723" name="Content Placeholder 2"/>
          <p:cNvSpPr>
            <a:spLocks noGrp="1"/>
          </p:cNvSpPr>
          <p:nvPr>
            <p:ph idx="1"/>
          </p:nvPr>
        </p:nvSpPr>
        <p:spPr/>
        <p:txBody>
          <a:bodyPr/>
          <a:lstStyle/>
          <a:p>
            <a:pPr eaLnBrk="1" hangingPunct="1"/>
            <a:r>
              <a:rPr lang="en-US" smtClean="0">
                <a:ea typeface="ＭＳ Ｐゴシック"/>
                <a:cs typeface="ＭＳ Ｐゴシック"/>
              </a:rPr>
              <a:t>Multiplexer</a:t>
            </a:r>
          </a:p>
          <a:p>
            <a:pPr eaLnBrk="1" hangingPunct="1"/>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p:txBody>
      </p:sp>
      <p:pic>
        <p:nvPicPr>
          <p:cNvPr id="30724"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30725" name="Picture 4"/>
          <p:cNvPicPr>
            <a:picLocks noChangeAspect="1"/>
          </p:cNvPicPr>
          <p:nvPr/>
        </p:nvPicPr>
        <p:blipFill>
          <a:blip r:embed="rId3" cstate="print"/>
          <a:srcRect/>
          <a:stretch>
            <a:fillRect/>
          </a:stretch>
        </p:blipFill>
        <p:spPr bwMode="auto">
          <a:xfrm>
            <a:off x="5172075" y="2589213"/>
            <a:ext cx="3762375" cy="3886200"/>
          </a:xfrm>
          <a:prstGeom prst="rect">
            <a:avLst/>
          </a:prstGeom>
          <a:noFill/>
          <a:ln w="9525">
            <a:noFill/>
            <a:miter lim="800000"/>
            <a:headEnd/>
            <a:tailEnd/>
          </a:ln>
        </p:spPr>
      </p:pic>
      <p:pic>
        <p:nvPicPr>
          <p:cNvPr id="30726" name="Picture 5"/>
          <p:cNvPicPr>
            <a:picLocks noChangeAspect="1"/>
          </p:cNvPicPr>
          <p:nvPr/>
        </p:nvPicPr>
        <p:blipFill>
          <a:blip r:embed="rId4" cstate="print"/>
          <a:srcRect/>
          <a:stretch>
            <a:fillRect/>
          </a:stretch>
        </p:blipFill>
        <p:spPr bwMode="auto">
          <a:xfrm>
            <a:off x="1066800" y="2589213"/>
            <a:ext cx="3757613" cy="3759200"/>
          </a:xfrm>
          <a:prstGeom prst="rect">
            <a:avLst/>
          </a:prstGeom>
          <a:noFill/>
          <a:ln w="9525">
            <a:noFill/>
            <a:miter lim="800000"/>
            <a:headEnd/>
            <a:tailEnd/>
          </a:ln>
        </p:spPr>
      </p:pic>
      <p:pic>
        <p:nvPicPr>
          <p:cNvPr id="30727" name="Picture 4" descr="sandia.jpg"/>
          <p:cNvPicPr>
            <a:picLocks noChangeAspect="1"/>
          </p:cNvPicPr>
          <p:nvPr/>
        </p:nvPicPr>
        <p:blipFill>
          <a:blip r:embed="rId5"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en-US" smtClean="0">
                <a:effectLst>
                  <a:outerShdw blurRad="38100" dist="38100" dir="2700000" algn="tl">
                    <a:srgbClr val="C0C0C0"/>
                  </a:outerShdw>
                </a:effectLst>
              </a:rPr>
              <a:t>Prototypes</a:t>
            </a:r>
          </a:p>
        </p:txBody>
      </p:sp>
      <p:sp>
        <p:nvSpPr>
          <p:cNvPr id="31747" name="Content Placeholder 2"/>
          <p:cNvSpPr>
            <a:spLocks noGrp="1"/>
          </p:cNvSpPr>
          <p:nvPr>
            <p:ph idx="1"/>
          </p:nvPr>
        </p:nvSpPr>
        <p:spPr/>
        <p:txBody>
          <a:bodyPr/>
          <a:lstStyle/>
          <a:p>
            <a:pPr eaLnBrk="1" hangingPunct="1"/>
            <a:r>
              <a:rPr lang="en-US" smtClean="0">
                <a:ea typeface="ＭＳ Ｐゴシック"/>
                <a:cs typeface="ＭＳ Ｐゴシック"/>
              </a:rPr>
              <a:t>Multiplexer</a:t>
            </a:r>
          </a:p>
          <a:p>
            <a:pPr eaLnBrk="1" hangingPunct="1"/>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p:txBody>
      </p:sp>
      <p:pic>
        <p:nvPicPr>
          <p:cNvPr id="31748"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31751"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pic>
        <p:nvPicPr>
          <p:cNvPr id="3075" name="Picture 3" descr="F:\DCIM\101MSDCF\DSC00441_resize.JPG"/>
          <p:cNvPicPr>
            <a:picLocks noChangeAspect="1" noChangeArrowheads="1"/>
          </p:cNvPicPr>
          <p:nvPr/>
        </p:nvPicPr>
        <p:blipFill>
          <a:blip r:embed="rId4" cstate="print"/>
          <a:srcRect/>
          <a:stretch>
            <a:fillRect/>
          </a:stretch>
        </p:blipFill>
        <p:spPr bwMode="auto">
          <a:xfrm>
            <a:off x="2057400" y="2362200"/>
            <a:ext cx="5661395" cy="3505200"/>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en-US" smtClean="0">
                <a:effectLst>
                  <a:outerShdw blurRad="38100" dist="38100" dir="2700000" algn="tl">
                    <a:srgbClr val="C0C0C0"/>
                  </a:outerShdw>
                </a:effectLst>
              </a:rPr>
              <a:t>Prototypes</a:t>
            </a:r>
          </a:p>
        </p:txBody>
      </p:sp>
      <p:sp>
        <p:nvSpPr>
          <p:cNvPr id="31747" name="Content Placeholder 2"/>
          <p:cNvSpPr>
            <a:spLocks noGrp="1"/>
          </p:cNvSpPr>
          <p:nvPr>
            <p:ph idx="1"/>
          </p:nvPr>
        </p:nvSpPr>
        <p:spPr>
          <a:xfrm>
            <a:off x="1414318" y="1136073"/>
            <a:ext cx="7499350" cy="4800600"/>
          </a:xfrm>
        </p:spPr>
        <p:txBody>
          <a:bodyPr/>
          <a:lstStyle/>
          <a:p>
            <a:pPr eaLnBrk="1" hangingPunct="1"/>
            <a:r>
              <a:rPr lang="en-US" dirty="0" smtClean="0">
                <a:ea typeface="ＭＳ Ｐゴシック"/>
                <a:cs typeface="ＭＳ Ｐゴシック"/>
              </a:rPr>
              <a:t>Budget</a:t>
            </a:r>
          </a:p>
          <a:p>
            <a:pPr eaLnBrk="1" hangingPunct="1"/>
            <a:endParaRPr lang="en-US" dirty="0" smtClean="0">
              <a:ea typeface="ＭＳ Ｐゴシック"/>
              <a:cs typeface="ＭＳ Ｐゴシック"/>
            </a:endParaRPr>
          </a:p>
          <a:p>
            <a:pPr eaLnBrk="1" hangingPunct="1"/>
            <a:endParaRPr lang="en-US" dirty="0" smtClean="0">
              <a:ea typeface="ＭＳ Ｐゴシック"/>
              <a:cs typeface="ＭＳ Ｐゴシック"/>
            </a:endParaRPr>
          </a:p>
          <a:p>
            <a:pPr eaLnBrk="1" hangingPunct="1">
              <a:buFont typeface="Wingdings 2" pitchFamily="18" charset="2"/>
              <a:buNone/>
            </a:pPr>
            <a:endParaRPr lang="en-US" dirty="0" smtClean="0">
              <a:ea typeface="ＭＳ Ｐゴシック"/>
              <a:cs typeface="ＭＳ Ｐゴシック"/>
            </a:endParaRPr>
          </a:p>
          <a:p>
            <a:pPr eaLnBrk="1" hangingPunct="1"/>
            <a:endParaRPr lang="en-US" dirty="0" smtClean="0">
              <a:ea typeface="ＭＳ Ｐゴシック"/>
              <a:cs typeface="ＭＳ Ｐゴシック"/>
            </a:endParaRPr>
          </a:p>
          <a:p>
            <a:pPr eaLnBrk="1" hangingPunct="1">
              <a:buFont typeface="Wingdings 2" pitchFamily="18" charset="2"/>
              <a:buNone/>
            </a:pPr>
            <a:endParaRPr lang="en-US" dirty="0" smtClean="0">
              <a:ea typeface="ＭＳ Ｐゴシック"/>
              <a:cs typeface="ＭＳ Ｐゴシック"/>
            </a:endParaRPr>
          </a:p>
        </p:txBody>
      </p:sp>
      <p:pic>
        <p:nvPicPr>
          <p:cNvPr id="31748"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31751"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graphicFrame>
        <p:nvGraphicFramePr>
          <p:cNvPr id="7" name="Table 6"/>
          <p:cNvGraphicFramePr>
            <a:graphicFrameLocks noGrp="1"/>
          </p:cNvGraphicFramePr>
          <p:nvPr/>
        </p:nvGraphicFramePr>
        <p:xfrm>
          <a:off x="1371600" y="1567695"/>
          <a:ext cx="7467600" cy="4941911"/>
        </p:xfrm>
        <a:graphic>
          <a:graphicData uri="http://schemas.openxmlformats.org/drawingml/2006/table">
            <a:tbl>
              <a:tblPr/>
              <a:tblGrid>
                <a:gridCol w="1723293"/>
                <a:gridCol w="1481591"/>
                <a:gridCol w="1104915"/>
                <a:gridCol w="490801"/>
                <a:gridCol w="943707"/>
                <a:gridCol w="1723293"/>
              </a:tblGrid>
              <a:tr h="136866">
                <a:tc>
                  <a:txBody>
                    <a:bodyPr/>
                    <a:lstStyle/>
                    <a:p>
                      <a:pPr algn="l" fontAlgn="b"/>
                      <a:r>
                        <a:rPr lang="en-US" sz="800" b="1" i="0" u="none" strike="noStrike" dirty="0">
                          <a:solidFill>
                            <a:srgbClr val="1F497D"/>
                          </a:solidFill>
                          <a:latin typeface="Calibri"/>
                        </a:rPr>
                        <a:t>Parts</a:t>
                      </a:r>
                    </a:p>
                  </a:txBody>
                  <a:tcPr marL="5575" marR="5575" marT="5575" marB="0" anchor="b">
                    <a:lnL>
                      <a:noFill/>
                    </a:lnL>
                    <a:lnR>
                      <a:noFill/>
                    </a:lnR>
                    <a:lnT>
                      <a:noFill/>
                    </a:lnT>
                    <a:lnB w="19050" cap="flat" cmpd="sng" algn="ctr">
                      <a:solidFill>
                        <a:srgbClr val="4F81BD"/>
                      </a:solidFill>
                      <a:prstDash val="solid"/>
                      <a:round/>
                      <a:headEnd type="none" w="med" len="med"/>
                      <a:tailEnd type="none" w="med" len="med"/>
                    </a:lnB>
                  </a:tcPr>
                </a:tc>
                <a:tc>
                  <a:txBody>
                    <a:bodyPr/>
                    <a:lstStyle/>
                    <a:p>
                      <a:pPr algn="l" fontAlgn="b"/>
                      <a:r>
                        <a:rPr lang="en-US" sz="800" b="1" i="0" u="none" strike="noStrike">
                          <a:solidFill>
                            <a:srgbClr val="1F497D"/>
                          </a:solidFill>
                          <a:latin typeface="Calibri"/>
                        </a:rPr>
                        <a:t>Part#/SKU</a:t>
                      </a:r>
                    </a:p>
                  </a:txBody>
                  <a:tcPr marL="5575" marR="5575" marT="5575" marB="0" anchor="b">
                    <a:lnL>
                      <a:noFill/>
                    </a:lnL>
                    <a:lnR>
                      <a:noFill/>
                    </a:lnR>
                    <a:lnT>
                      <a:noFill/>
                    </a:lnT>
                    <a:lnB w="19050" cap="flat" cmpd="sng" algn="ctr">
                      <a:solidFill>
                        <a:srgbClr val="A8C0DE"/>
                      </a:solidFill>
                      <a:prstDash val="solid"/>
                      <a:round/>
                      <a:headEnd type="none" w="med" len="med"/>
                      <a:tailEnd type="none" w="med" len="med"/>
                    </a:lnB>
                  </a:tcPr>
                </a:tc>
                <a:tc>
                  <a:txBody>
                    <a:bodyPr/>
                    <a:lstStyle/>
                    <a:p>
                      <a:pPr algn="l" fontAlgn="b"/>
                      <a:r>
                        <a:rPr lang="en-US" sz="800" b="1" i="0" u="none" strike="noStrike">
                          <a:solidFill>
                            <a:srgbClr val="1F497D"/>
                          </a:solidFill>
                          <a:latin typeface="Calibri"/>
                        </a:rPr>
                        <a:t> Per Item Cost </a:t>
                      </a:r>
                    </a:p>
                  </a:txBody>
                  <a:tcPr marL="5575" marR="5575" marT="5575" marB="0" anchor="b">
                    <a:lnL>
                      <a:noFill/>
                    </a:lnL>
                    <a:lnR>
                      <a:noFill/>
                    </a:lnR>
                    <a:lnT>
                      <a:noFill/>
                    </a:lnT>
                    <a:lnB w="19050" cap="flat" cmpd="sng" algn="ctr">
                      <a:solidFill>
                        <a:srgbClr val="A8C0DE"/>
                      </a:solidFill>
                      <a:prstDash val="solid"/>
                      <a:round/>
                      <a:headEnd type="none" w="med" len="med"/>
                      <a:tailEnd type="none" w="med" len="med"/>
                    </a:lnB>
                  </a:tcPr>
                </a:tc>
                <a:tc>
                  <a:txBody>
                    <a:bodyPr/>
                    <a:lstStyle/>
                    <a:p>
                      <a:pPr algn="l" fontAlgn="b"/>
                      <a:r>
                        <a:rPr lang="en-US" sz="800" b="1" i="0" u="none" strike="noStrike">
                          <a:solidFill>
                            <a:srgbClr val="1F497D"/>
                          </a:solidFill>
                          <a:latin typeface="Calibri"/>
                        </a:rPr>
                        <a:t>Quantity</a:t>
                      </a:r>
                    </a:p>
                  </a:txBody>
                  <a:tcPr marL="5575" marR="5575" marT="5575" marB="0" anchor="b">
                    <a:lnL>
                      <a:noFill/>
                    </a:lnL>
                    <a:lnR>
                      <a:noFill/>
                    </a:lnR>
                    <a:lnT>
                      <a:noFill/>
                    </a:lnT>
                    <a:lnB w="19050" cap="flat" cmpd="sng" algn="ctr">
                      <a:solidFill>
                        <a:srgbClr val="A8C0DE"/>
                      </a:solidFill>
                      <a:prstDash val="solid"/>
                      <a:round/>
                      <a:headEnd type="none" w="med" len="med"/>
                      <a:tailEnd type="none" w="med" len="med"/>
                    </a:lnB>
                  </a:tcPr>
                </a:tc>
                <a:tc>
                  <a:txBody>
                    <a:bodyPr/>
                    <a:lstStyle/>
                    <a:p>
                      <a:pPr algn="l" fontAlgn="b"/>
                      <a:r>
                        <a:rPr lang="en-US" sz="800" b="1" i="0" u="none" strike="noStrike">
                          <a:solidFill>
                            <a:srgbClr val="1F497D"/>
                          </a:solidFill>
                          <a:latin typeface="Calibri"/>
                        </a:rPr>
                        <a:t>Sub-Total</a:t>
                      </a:r>
                    </a:p>
                  </a:txBody>
                  <a:tcPr marL="5575" marR="5575" marT="5575" marB="0" anchor="b">
                    <a:lnL>
                      <a:noFill/>
                    </a:lnL>
                    <a:lnR>
                      <a:noFill/>
                    </a:lnR>
                    <a:lnT>
                      <a:noFill/>
                    </a:lnT>
                    <a:lnB w="19050" cap="flat" cmpd="sng" algn="ctr">
                      <a:solidFill>
                        <a:srgbClr val="A8C0DE"/>
                      </a:solidFill>
                      <a:prstDash val="solid"/>
                      <a:round/>
                      <a:headEnd type="none" w="med" len="med"/>
                      <a:tailEnd type="none" w="med" len="med"/>
                    </a:lnB>
                  </a:tcPr>
                </a:tc>
                <a:tc>
                  <a:txBody>
                    <a:bodyPr/>
                    <a:lstStyle/>
                    <a:p>
                      <a:pPr algn="l" fontAlgn="b"/>
                      <a:r>
                        <a:rPr lang="en-US" sz="800" b="1" i="0" u="none" strike="noStrike">
                          <a:solidFill>
                            <a:srgbClr val="1F497D"/>
                          </a:solidFill>
                          <a:latin typeface="Calibri"/>
                        </a:rPr>
                        <a:t>Form Factor</a:t>
                      </a:r>
                    </a:p>
                  </a:txBody>
                  <a:tcPr marL="5575" marR="5575" marT="5575" marB="0" anchor="b">
                    <a:lnL>
                      <a:noFill/>
                    </a:lnL>
                    <a:lnR>
                      <a:noFill/>
                    </a:lnR>
                    <a:lnT>
                      <a:noFill/>
                    </a:lnT>
                    <a:lnB w="19050" cap="flat" cmpd="sng" algn="ctr">
                      <a:solidFill>
                        <a:srgbClr val="A8C0DE"/>
                      </a:solidFill>
                      <a:prstDash val="solid"/>
                      <a:round/>
                      <a:headEnd type="none" w="med" len="med"/>
                      <a:tailEnd type="none" w="med" len="med"/>
                    </a:lnB>
                  </a:tcPr>
                </a:tc>
              </a:tr>
              <a:tr h="91244">
                <a:tc>
                  <a:txBody>
                    <a:bodyPr/>
                    <a:lstStyle/>
                    <a:p>
                      <a:pPr algn="l" fontAlgn="b"/>
                      <a:endParaRPr lang="en-US" sz="800" b="0" i="0" u="none" strike="noStrike">
                        <a:latin typeface="Arial"/>
                      </a:endParaRPr>
                    </a:p>
                  </a:txBody>
                  <a:tcPr marL="5575" marR="5575" marT="5575" marB="0" anchor="b">
                    <a:lnL>
                      <a:noFill/>
                    </a:lnL>
                    <a:lnR>
                      <a:noFill/>
                    </a:lnR>
                    <a:lnT w="19050" cap="flat" cmpd="sng" algn="ctr">
                      <a:solidFill>
                        <a:srgbClr val="4F81BD"/>
                      </a:solidFill>
                      <a:prstDash val="solid"/>
                      <a:round/>
                      <a:headEnd type="none" w="med" len="med"/>
                      <a:tailEnd type="none" w="med" len="med"/>
                    </a:lnT>
                    <a:lnB>
                      <a:noFill/>
                    </a:lnB>
                  </a:tcPr>
                </a:tc>
                <a:tc>
                  <a:txBody>
                    <a:bodyPr/>
                    <a:lstStyle/>
                    <a:p>
                      <a:pPr algn="l" fontAlgn="b"/>
                      <a:endParaRPr lang="en-US" sz="800" b="0" i="0" u="none" strike="noStrike">
                        <a:latin typeface="Arial"/>
                      </a:endParaRPr>
                    </a:p>
                  </a:txBody>
                  <a:tcPr marL="5575" marR="5575" marT="5575" marB="0" anchor="b">
                    <a:lnL>
                      <a:noFill/>
                    </a:lnL>
                    <a:lnR>
                      <a:noFill/>
                    </a:lnR>
                    <a:lnT w="19050" cap="flat" cmpd="sng" algn="ctr">
                      <a:solidFill>
                        <a:srgbClr val="A8C0DE"/>
                      </a:solidFill>
                      <a:prstDash val="solid"/>
                      <a:round/>
                      <a:headEnd type="none" w="med" len="med"/>
                      <a:tailEnd type="none" w="med" len="med"/>
                    </a:lnT>
                    <a:lnB>
                      <a:noFill/>
                    </a:lnB>
                  </a:tcPr>
                </a:tc>
                <a:tc>
                  <a:txBody>
                    <a:bodyPr/>
                    <a:lstStyle/>
                    <a:p>
                      <a:pPr algn="l" fontAlgn="b"/>
                      <a:endParaRPr lang="en-US" sz="800" b="0" i="0" u="none" strike="noStrike">
                        <a:latin typeface="Arial"/>
                      </a:endParaRPr>
                    </a:p>
                  </a:txBody>
                  <a:tcPr marL="5575" marR="5575" marT="5575" marB="0" anchor="b">
                    <a:lnL>
                      <a:noFill/>
                    </a:lnL>
                    <a:lnR>
                      <a:noFill/>
                    </a:lnR>
                    <a:lnT w="19050" cap="flat" cmpd="sng" algn="ctr">
                      <a:solidFill>
                        <a:srgbClr val="A8C0DE"/>
                      </a:solidFill>
                      <a:prstDash val="solid"/>
                      <a:round/>
                      <a:headEnd type="none" w="med" len="med"/>
                      <a:tailEnd type="none" w="med" len="med"/>
                    </a:lnT>
                    <a:lnB>
                      <a:noFill/>
                    </a:lnB>
                  </a:tcPr>
                </a:tc>
                <a:tc>
                  <a:txBody>
                    <a:bodyPr/>
                    <a:lstStyle/>
                    <a:p>
                      <a:pPr algn="l" fontAlgn="b"/>
                      <a:endParaRPr lang="en-US" sz="800" b="0" i="0" u="none" strike="noStrike">
                        <a:latin typeface="Arial"/>
                      </a:endParaRPr>
                    </a:p>
                  </a:txBody>
                  <a:tcPr marL="5575" marR="5575" marT="5575" marB="0" anchor="b">
                    <a:lnL>
                      <a:noFill/>
                    </a:lnL>
                    <a:lnR>
                      <a:noFill/>
                    </a:lnR>
                    <a:lnT w="19050" cap="flat" cmpd="sng" algn="ctr">
                      <a:solidFill>
                        <a:srgbClr val="A8C0DE"/>
                      </a:solidFill>
                      <a:prstDash val="solid"/>
                      <a:round/>
                      <a:headEnd type="none" w="med" len="med"/>
                      <a:tailEnd type="none" w="med" len="med"/>
                    </a:lnT>
                    <a:lnB>
                      <a:noFill/>
                    </a:lnB>
                  </a:tcPr>
                </a:tc>
                <a:tc>
                  <a:txBody>
                    <a:bodyPr/>
                    <a:lstStyle/>
                    <a:p>
                      <a:pPr algn="l" fontAlgn="b"/>
                      <a:endParaRPr lang="en-US" sz="800" b="0" i="0" u="none" strike="noStrike">
                        <a:latin typeface="Arial"/>
                      </a:endParaRPr>
                    </a:p>
                  </a:txBody>
                  <a:tcPr marL="5575" marR="5575" marT="5575" marB="0" anchor="b">
                    <a:lnL>
                      <a:noFill/>
                    </a:lnL>
                    <a:lnR>
                      <a:noFill/>
                    </a:lnR>
                    <a:lnT w="19050" cap="flat" cmpd="sng" algn="ctr">
                      <a:solidFill>
                        <a:srgbClr val="A8C0DE"/>
                      </a:solidFill>
                      <a:prstDash val="solid"/>
                      <a:round/>
                      <a:headEnd type="none" w="med" len="med"/>
                      <a:tailEnd type="none" w="med" len="med"/>
                    </a:lnT>
                    <a:lnB>
                      <a:noFill/>
                    </a:lnB>
                  </a:tcPr>
                </a:tc>
                <a:tc>
                  <a:txBody>
                    <a:bodyPr/>
                    <a:lstStyle/>
                    <a:p>
                      <a:pPr algn="l" fontAlgn="b"/>
                      <a:endParaRPr lang="en-US" sz="800" b="0" i="0" u="none" strike="noStrike">
                        <a:latin typeface="Arial"/>
                      </a:endParaRPr>
                    </a:p>
                  </a:txBody>
                  <a:tcPr marL="5575" marR="5575" marT="5575" marB="0" anchor="b">
                    <a:lnL>
                      <a:noFill/>
                    </a:lnL>
                    <a:lnR>
                      <a:noFill/>
                    </a:lnR>
                    <a:lnT w="19050" cap="flat" cmpd="sng" algn="ctr">
                      <a:solidFill>
                        <a:srgbClr val="A8C0DE"/>
                      </a:solidFill>
                      <a:prstDash val="solid"/>
                      <a:round/>
                      <a:headEnd type="none" w="med" len="med"/>
                      <a:tailEnd type="none" w="med" len="med"/>
                    </a:lnT>
                    <a:lnB>
                      <a:noFill/>
                    </a:lnB>
                  </a:tcPr>
                </a:tc>
              </a:tr>
              <a:tr h="116589">
                <a:tc>
                  <a:txBody>
                    <a:bodyPr/>
                    <a:lstStyle/>
                    <a:p>
                      <a:pPr algn="l" fontAlgn="b"/>
                      <a:r>
                        <a:rPr lang="en-US" sz="800" b="1" i="0" u="none" strike="noStrike">
                          <a:solidFill>
                            <a:srgbClr val="1F497D"/>
                          </a:solidFill>
                          <a:latin typeface="Calibri"/>
                        </a:rPr>
                        <a:t>Breakout Boards:</a:t>
                      </a:r>
                    </a:p>
                  </a:txBody>
                  <a:tcPr marL="5575" marR="5575" marT="5575" marB="0" anchor="b">
                    <a:lnL>
                      <a:noFill/>
                    </a:lnL>
                    <a:lnR>
                      <a:noFill/>
                    </a:lnR>
                    <a:lnT>
                      <a:noFill/>
                    </a:lnT>
                    <a:lnB w="12700" cap="flat" cmpd="sng" algn="ctr">
                      <a:solidFill>
                        <a:srgbClr val="95B3D7"/>
                      </a:solidFill>
                      <a:prstDash val="solid"/>
                      <a:round/>
                      <a:headEnd type="none" w="med" len="med"/>
                      <a:tailEnd type="none" w="med" len="med"/>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r" fontAlgn="b"/>
                      <a:endParaRPr lang="en-US" sz="800" b="0" i="0" u="sng" strike="noStrike" dirty="0">
                        <a:latin typeface="Arial"/>
                      </a:endParaRP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r>
              <a:tr h="88215">
                <a:tc>
                  <a:txBody>
                    <a:bodyPr/>
                    <a:lstStyle/>
                    <a:p>
                      <a:pPr algn="l" fontAlgn="b"/>
                      <a:r>
                        <a:rPr lang="en-US" sz="800" b="0" i="0" u="none" strike="noStrike">
                          <a:latin typeface="Arial"/>
                        </a:rPr>
                        <a:t>Accelerometer</a:t>
                      </a:r>
                    </a:p>
                  </a:txBody>
                  <a:tcPr marL="5575" marR="5575" marT="5575" marB="0" anchor="b">
                    <a:lnL>
                      <a:noFill/>
                    </a:lnL>
                    <a:lnR>
                      <a:noFill/>
                    </a:lnR>
                    <a:lnT w="12700" cap="flat" cmpd="sng" algn="ctr">
                      <a:solidFill>
                        <a:srgbClr val="95B3D7"/>
                      </a:solidFill>
                      <a:prstDash val="solid"/>
                      <a:round/>
                      <a:headEnd type="none" w="med" len="med"/>
                      <a:tailEnd type="none" w="med" len="med"/>
                    </a:lnT>
                    <a:lnB>
                      <a:noFill/>
                    </a:lnB>
                  </a:tcPr>
                </a:tc>
                <a:tc>
                  <a:txBody>
                    <a:bodyPr/>
                    <a:lstStyle/>
                    <a:p>
                      <a:pPr algn="l" fontAlgn="b"/>
                      <a:r>
                        <a:rPr lang="en-US" sz="800" b="0" i="0" u="none" strike="noStrike">
                          <a:latin typeface="Arial"/>
                        </a:rPr>
                        <a:t>SEN-00692 </a:t>
                      </a:r>
                    </a:p>
                  </a:txBody>
                  <a:tcPr marL="5575" marR="5575" marT="5575" marB="0" anchor="b">
                    <a:lnL>
                      <a:noFill/>
                    </a:lnL>
                    <a:lnR>
                      <a:noFill/>
                    </a:lnR>
                    <a:lnT>
                      <a:noFill/>
                    </a:lnT>
                    <a:lnB>
                      <a:noFill/>
                    </a:lnB>
                  </a:tcPr>
                </a:tc>
                <a:tc>
                  <a:txBody>
                    <a:bodyPr/>
                    <a:lstStyle/>
                    <a:p>
                      <a:pPr algn="l" fontAlgn="b"/>
                      <a:r>
                        <a:rPr lang="en-US" sz="800" b="0" i="0" u="none" strike="noStrike">
                          <a:latin typeface="Arial"/>
                        </a:rPr>
                        <a:t> $                24.95 </a:t>
                      </a:r>
                    </a:p>
                  </a:txBody>
                  <a:tcPr marL="5575" marR="5575" marT="5575" marB="0" anchor="b">
                    <a:lnL>
                      <a:noFill/>
                    </a:lnL>
                    <a:lnR>
                      <a:noFill/>
                    </a:lnR>
                    <a:lnT>
                      <a:noFill/>
                    </a:lnT>
                    <a:lnB>
                      <a:noFill/>
                    </a:lnB>
                  </a:tcPr>
                </a:tc>
                <a:tc>
                  <a:txBody>
                    <a:bodyPr/>
                    <a:lstStyle/>
                    <a:p>
                      <a:pPr algn="r" fontAlgn="b"/>
                      <a:r>
                        <a:rPr lang="en-US" sz="800" b="0" i="0" u="none" strike="noStrike">
                          <a:latin typeface="Arial"/>
                        </a:rPr>
                        <a:t>3</a:t>
                      </a:r>
                    </a:p>
                  </a:txBody>
                  <a:tcPr marL="5575" marR="5575" marT="5575" marB="0" anchor="b">
                    <a:lnL>
                      <a:noFill/>
                    </a:lnL>
                    <a:lnR>
                      <a:noFill/>
                    </a:lnR>
                    <a:lnT>
                      <a:noFill/>
                    </a:lnT>
                    <a:lnB>
                      <a:noFill/>
                    </a:lnB>
                  </a:tcPr>
                </a:tc>
                <a:tc>
                  <a:txBody>
                    <a:bodyPr/>
                    <a:lstStyle/>
                    <a:p>
                      <a:pPr algn="r" fontAlgn="b"/>
                      <a:r>
                        <a:rPr lang="en-US" sz="800" b="0" i="0" u="sng" strike="noStrike" dirty="0">
                          <a:latin typeface="Arial"/>
                        </a:rPr>
                        <a:t> $       74.85 </a:t>
                      </a:r>
                    </a:p>
                  </a:txBody>
                  <a:tcPr marL="5575" marR="5575" marT="5575" marB="0" anchor="b">
                    <a:lnL>
                      <a:noFill/>
                    </a:lnL>
                    <a:lnR>
                      <a:noFill/>
                    </a:lnR>
                    <a:lnT>
                      <a:noFill/>
                    </a:lnT>
                    <a:lnB>
                      <a:noFill/>
                    </a:lnB>
                  </a:tcPr>
                </a:tc>
                <a:tc>
                  <a:txBody>
                    <a:bodyPr/>
                    <a:lstStyle/>
                    <a:p>
                      <a:pPr algn="l" fontAlgn="b"/>
                      <a:r>
                        <a:rPr lang="en-US" sz="800" b="0" i="0" u="none" strike="noStrike">
                          <a:latin typeface="Arial"/>
                        </a:rPr>
                        <a:t>Break-out w/ Pin Header</a:t>
                      </a:r>
                    </a:p>
                  </a:txBody>
                  <a:tcPr marL="5575" marR="5575" marT="5575" marB="0" anchor="b">
                    <a:lnL>
                      <a:noFill/>
                    </a:lnL>
                    <a:lnR>
                      <a:noFill/>
                    </a:lnR>
                    <a:lnT>
                      <a:noFill/>
                    </a:lnT>
                    <a:lnB>
                      <a:noFill/>
                    </a:lnB>
                  </a:tcPr>
                </a:tc>
              </a:tr>
              <a:tr h="88215">
                <a:tc>
                  <a:txBody>
                    <a:bodyPr/>
                    <a:lstStyle/>
                    <a:p>
                      <a:pPr algn="l" fontAlgn="b"/>
                      <a:r>
                        <a:rPr lang="en-US" sz="800" b="0" i="0" u="none" strike="noStrike">
                          <a:latin typeface="Arial"/>
                        </a:rPr>
                        <a:t>Real-time clock module</a:t>
                      </a:r>
                    </a:p>
                  </a:txBody>
                  <a:tcPr marL="5575" marR="5575" marT="5575" marB="0" anchor="b">
                    <a:lnL>
                      <a:noFill/>
                    </a:lnL>
                    <a:lnR>
                      <a:noFill/>
                    </a:lnR>
                    <a:lnT>
                      <a:noFill/>
                    </a:lnT>
                    <a:lnB>
                      <a:noFill/>
                    </a:lnB>
                  </a:tcPr>
                </a:tc>
                <a:tc>
                  <a:txBody>
                    <a:bodyPr/>
                    <a:lstStyle/>
                    <a:p>
                      <a:pPr algn="l" fontAlgn="b"/>
                      <a:r>
                        <a:rPr lang="en-US" sz="800" b="0" i="0" u="none" strike="noStrike">
                          <a:latin typeface="Arial"/>
                        </a:rPr>
                        <a:t>BOB-00099</a:t>
                      </a:r>
                    </a:p>
                  </a:txBody>
                  <a:tcPr marL="5575" marR="5575" marT="5575" marB="0" anchor="b">
                    <a:lnL>
                      <a:noFill/>
                    </a:lnL>
                    <a:lnR>
                      <a:noFill/>
                    </a:lnR>
                    <a:lnT>
                      <a:noFill/>
                    </a:lnT>
                    <a:lnB>
                      <a:noFill/>
                    </a:lnB>
                  </a:tcPr>
                </a:tc>
                <a:tc>
                  <a:txBody>
                    <a:bodyPr/>
                    <a:lstStyle/>
                    <a:p>
                      <a:pPr algn="l" fontAlgn="b"/>
                      <a:r>
                        <a:rPr lang="en-US" sz="800" b="0" i="0" u="none" strike="noStrike">
                          <a:latin typeface="Arial"/>
                        </a:rPr>
                        <a:t> $                19.95 </a:t>
                      </a:r>
                    </a:p>
                  </a:txBody>
                  <a:tcPr marL="5575" marR="5575" marT="5575" marB="0" anchor="b">
                    <a:lnL>
                      <a:noFill/>
                    </a:lnL>
                    <a:lnR>
                      <a:noFill/>
                    </a:lnR>
                    <a:lnT>
                      <a:noFill/>
                    </a:lnT>
                    <a:lnB>
                      <a:noFill/>
                    </a:lnB>
                  </a:tcPr>
                </a:tc>
                <a:tc>
                  <a:txBody>
                    <a:bodyPr/>
                    <a:lstStyle/>
                    <a:p>
                      <a:pPr algn="r" fontAlgn="b"/>
                      <a:r>
                        <a:rPr lang="en-US" sz="800" b="0" i="0" u="none" strike="noStrike">
                          <a:latin typeface="Arial"/>
                        </a:rPr>
                        <a:t>3</a:t>
                      </a:r>
                    </a:p>
                  </a:txBody>
                  <a:tcPr marL="5575" marR="5575" marT="5575" marB="0" anchor="b">
                    <a:lnL>
                      <a:noFill/>
                    </a:lnL>
                    <a:lnR>
                      <a:noFill/>
                    </a:lnR>
                    <a:lnT>
                      <a:noFill/>
                    </a:lnT>
                    <a:lnB>
                      <a:noFill/>
                    </a:lnB>
                  </a:tcPr>
                </a:tc>
                <a:tc>
                  <a:txBody>
                    <a:bodyPr/>
                    <a:lstStyle/>
                    <a:p>
                      <a:pPr algn="r" fontAlgn="b"/>
                      <a:r>
                        <a:rPr lang="en-US" sz="800" b="0" i="0" u="sng" strike="noStrike" dirty="0">
                          <a:latin typeface="Arial"/>
                        </a:rPr>
                        <a:t> $       59.85 </a:t>
                      </a:r>
                    </a:p>
                  </a:txBody>
                  <a:tcPr marL="5575" marR="5575" marT="5575" marB="0" anchor="b">
                    <a:lnL>
                      <a:noFill/>
                    </a:lnL>
                    <a:lnR>
                      <a:noFill/>
                    </a:lnR>
                    <a:lnT>
                      <a:noFill/>
                    </a:lnT>
                    <a:lnB>
                      <a:noFill/>
                    </a:lnB>
                  </a:tcPr>
                </a:tc>
                <a:tc>
                  <a:txBody>
                    <a:bodyPr/>
                    <a:lstStyle/>
                    <a:p>
                      <a:pPr algn="l" fontAlgn="b"/>
                      <a:r>
                        <a:rPr lang="en-US" sz="800" b="0" i="0" u="none" strike="noStrike">
                          <a:latin typeface="Arial"/>
                        </a:rPr>
                        <a:t>Break-out w/ Pin Header</a:t>
                      </a:r>
                    </a:p>
                  </a:txBody>
                  <a:tcPr marL="5575" marR="5575" marT="5575" marB="0" anchor="b">
                    <a:lnL>
                      <a:noFill/>
                    </a:lnL>
                    <a:lnR>
                      <a:noFill/>
                    </a:lnR>
                    <a:lnT>
                      <a:noFill/>
                    </a:lnT>
                    <a:lnB>
                      <a:noFill/>
                    </a:lnB>
                  </a:tcPr>
                </a:tc>
              </a:tr>
              <a:tr h="88215">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r" fontAlgn="b"/>
                      <a:endParaRPr lang="en-US" sz="800" b="0" i="0" u="sng" strike="noStrike">
                        <a:latin typeface="Arial"/>
                      </a:endParaRP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r>
              <a:tr h="106450">
                <a:tc>
                  <a:txBody>
                    <a:bodyPr/>
                    <a:lstStyle/>
                    <a:p>
                      <a:pPr algn="l" fontAlgn="b"/>
                      <a:r>
                        <a:rPr lang="en-US" sz="800" b="1" i="0" u="none" strike="noStrike">
                          <a:solidFill>
                            <a:srgbClr val="1F497D"/>
                          </a:solidFill>
                          <a:latin typeface="Calibri"/>
                        </a:rPr>
                        <a:t>ICs:</a:t>
                      </a:r>
                    </a:p>
                  </a:txBody>
                  <a:tcPr marL="5575" marR="5575" marT="5575" marB="0" anchor="b">
                    <a:lnL>
                      <a:noFill/>
                    </a:lnL>
                    <a:lnR>
                      <a:noFill/>
                    </a:lnR>
                    <a:lnT>
                      <a:noFill/>
                    </a:lnT>
                    <a:lnB w="12700" cap="flat" cmpd="sng" algn="ctr">
                      <a:solidFill>
                        <a:srgbClr val="95B3D7"/>
                      </a:solidFill>
                      <a:prstDash val="solid"/>
                      <a:round/>
                      <a:headEnd type="none" w="med" len="med"/>
                      <a:tailEnd type="none" w="med" len="med"/>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r" fontAlgn="b"/>
                      <a:endParaRPr lang="en-US" sz="800" b="0" i="0" u="sng" strike="noStrike">
                        <a:latin typeface="Arial"/>
                      </a:endParaRP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r>
              <a:tr h="171360">
                <a:tc>
                  <a:txBody>
                    <a:bodyPr/>
                    <a:lstStyle/>
                    <a:p>
                      <a:pPr algn="l" fontAlgn="b"/>
                      <a:r>
                        <a:rPr lang="en-US" sz="800" b="0" i="0" u="none" strike="noStrike" dirty="0">
                          <a:latin typeface="Arial"/>
                        </a:rPr>
                        <a:t>1Gbit serial NAND flash</a:t>
                      </a:r>
                    </a:p>
                  </a:txBody>
                  <a:tcPr marL="5575" marR="5575" marT="5575" marB="0" anchor="b">
                    <a:lnL>
                      <a:noFill/>
                    </a:lnL>
                    <a:lnR>
                      <a:noFill/>
                    </a:lnR>
                    <a:lnT w="12700" cap="flat" cmpd="sng" algn="ctr">
                      <a:solidFill>
                        <a:srgbClr val="95B3D7"/>
                      </a:solidFill>
                      <a:prstDash val="solid"/>
                      <a:round/>
                      <a:headEnd type="none" w="med" len="med"/>
                      <a:tailEnd type="none" w="med" len="med"/>
                    </a:lnT>
                    <a:lnB>
                      <a:noFill/>
                    </a:lnB>
                  </a:tcPr>
                </a:tc>
                <a:tc>
                  <a:txBody>
                    <a:bodyPr/>
                    <a:lstStyle/>
                    <a:p>
                      <a:pPr algn="l" fontAlgn="b"/>
                      <a:r>
                        <a:rPr lang="en-US" sz="800" b="0" i="0" u="none" strike="noStrike">
                          <a:latin typeface="Arial"/>
                        </a:rPr>
                        <a:t>MT29F1G01ZACHC-ET:C</a:t>
                      </a:r>
                    </a:p>
                  </a:txBody>
                  <a:tcPr marL="5575" marR="5575" marT="5575" marB="0" anchor="b">
                    <a:lnL>
                      <a:noFill/>
                    </a:lnL>
                    <a:lnR>
                      <a:noFill/>
                    </a:lnR>
                    <a:lnT>
                      <a:noFill/>
                    </a:lnT>
                    <a:lnB>
                      <a:noFill/>
                    </a:lnB>
                  </a:tcPr>
                </a:tc>
                <a:tc>
                  <a:txBody>
                    <a:bodyPr/>
                    <a:lstStyle/>
                    <a:p>
                      <a:pPr algn="l" fontAlgn="b"/>
                      <a:r>
                        <a:rPr lang="en-US" sz="800" b="0" i="0" u="none" strike="noStrike">
                          <a:latin typeface="Arial"/>
                        </a:rPr>
                        <a:t> $                  6.56 </a:t>
                      </a:r>
                    </a:p>
                  </a:txBody>
                  <a:tcPr marL="5575" marR="5575" marT="5575" marB="0" anchor="b">
                    <a:lnL>
                      <a:noFill/>
                    </a:lnL>
                    <a:lnR>
                      <a:noFill/>
                    </a:lnR>
                    <a:lnT>
                      <a:noFill/>
                    </a:lnT>
                    <a:lnB>
                      <a:noFill/>
                    </a:lnB>
                  </a:tcPr>
                </a:tc>
                <a:tc>
                  <a:txBody>
                    <a:bodyPr/>
                    <a:lstStyle/>
                    <a:p>
                      <a:pPr algn="r" fontAlgn="b"/>
                      <a:r>
                        <a:rPr lang="en-US" sz="800" b="0" i="0" u="none" strike="noStrike">
                          <a:latin typeface="Arial"/>
                        </a:rPr>
                        <a:t>10</a:t>
                      </a:r>
                    </a:p>
                  </a:txBody>
                  <a:tcPr marL="5575" marR="5575" marT="5575" marB="0" anchor="b">
                    <a:lnL>
                      <a:noFill/>
                    </a:lnL>
                    <a:lnR>
                      <a:noFill/>
                    </a:lnR>
                    <a:lnT>
                      <a:noFill/>
                    </a:lnT>
                    <a:lnB>
                      <a:noFill/>
                    </a:lnB>
                  </a:tcPr>
                </a:tc>
                <a:tc>
                  <a:txBody>
                    <a:bodyPr/>
                    <a:lstStyle/>
                    <a:p>
                      <a:pPr algn="r" fontAlgn="b"/>
                      <a:r>
                        <a:rPr lang="en-US" sz="800" b="0" i="0" u="sng" strike="noStrike">
                          <a:latin typeface="Arial"/>
                        </a:rPr>
                        <a:t> $       65.60 </a:t>
                      </a:r>
                    </a:p>
                  </a:txBody>
                  <a:tcPr marL="5575" marR="5575" marT="5575" marB="0" anchor="b">
                    <a:lnL>
                      <a:noFill/>
                    </a:lnL>
                    <a:lnR>
                      <a:noFill/>
                    </a:lnR>
                    <a:lnT>
                      <a:noFill/>
                    </a:lnT>
                    <a:lnB>
                      <a:noFill/>
                    </a:lnB>
                  </a:tcPr>
                </a:tc>
                <a:tc>
                  <a:txBody>
                    <a:bodyPr/>
                    <a:lstStyle/>
                    <a:p>
                      <a:pPr algn="l" fontAlgn="b"/>
                      <a:r>
                        <a:rPr lang="en-US" sz="800" b="0" i="0" u="none" strike="noStrike">
                          <a:latin typeface="Arial"/>
                        </a:rPr>
                        <a:t>63VFBGA</a:t>
                      </a:r>
                    </a:p>
                  </a:txBody>
                  <a:tcPr marL="5575" marR="5575" marT="5575" marB="0" anchor="b">
                    <a:lnL>
                      <a:noFill/>
                    </a:lnL>
                    <a:lnR>
                      <a:noFill/>
                    </a:lnR>
                    <a:lnT>
                      <a:noFill/>
                    </a:lnT>
                    <a:lnB>
                      <a:noFill/>
                    </a:lnB>
                  </a:tcPr>
                </a:tc>
              </a:tr>
              <a:tr h="88215">
                <a:tc>
                  <a:txBody>
                    <a:bodyPr/>
                    <a:lstStyle/>
                    <a:p>
                      <a:pPr algn="l" fontAlgn="b"/>
                      <a:r>
                        <a:rPr lang="en-US" sz="800" b="0" i="0" u="none" strike="noStrike">
                          <a:latin typeface="Arial"/>
                        </a:rPr>
                        <a:t>Quad 2-input mux</a:t>
                      </a:r>
                    </a:p>
                  </a:txBody>
                  <a:tcPr marL="5575" marR="5575" marT="5575" marB="0" anchor="b">
                    <a:lnL>
                      <a:noFill/>
                    </a:lnL>
                    <a:lnR>
                      <a:noFill/>
                    </a:lnR>
                    <a:lnT>
                      <a:noFill/>
                    </a:lnT>
                    <a:lnB>
                      <a:noFill/>
                    </a:lnB>
                  </a:tcPr>
                </a:tc>
                <a:tc>
                  <a:txBody>
                    <a:bodyPr/>
                    <a:lstStyle/>
                    <a:p>
                      <a:pPr algn="l" fontAlgn="b"/>
                      <a:r>
                        <a:rPr lang="en-US" sz="800" b="0" i="0" u="none" strike="noStrike">
                          <a:latin typeface="Arial"/>
                        </a:rPr>
                        <a:t>74ACT257PC</a:t>
                      </a:r>
                    </a:p>
                  </a:txBody>
                  <a:tcPr marL="5575" marR="5575" marT="5575" marB="0" anchor="b">
                    <a:lnL>
                      <a:noFill/>
                    </a:lnL>
                    <a:lnR>
                      <a:noFill/>
                    </a:lnR>
                    <a:lnT>
                      <a:noFill/>
                    </a:lnT>
                    <a:lnB>
                      <a:noFill/>
                    </a:lnB>
                  </a:tcPr>
                </a:tc>
                <a:tc>
                  <a:txBody>
                    <a:bodyPr/>
                    <a:lstStyle/>
                    <a:p>
                      <a:pPr algn="l" fontAlgn="b"/>
                      <a:r>
                        <a:rPr lang="en-US" sz="800" b="0" i="0" u="none" strike="noStrike">
                          <a:latin typeface="Arial"/>
                        </a:rPr>
                        <a:t> $                  0.59 </a:t>
                      </a:r>
                    </a:p>
                  </a:txBody>
                  <a:tcPr marL="5575" marR="5575" marT="5575" marB="0" anchor="b">
                    <a:lnL>
                      <a:noFill/>
                    </a:lnL>
                    <a:lnR>
                      <a:noFill/>
                    </a:lnR>
                    <a:lnT>
                      <a:noFill/>
                    </a:lnT>
                    <a:lnB>
                      <a:noFill/>
                    </a:lnB>
                  </a:tcPr>
                </a:tc>
                <a:tc>
                  <a:txBody>
                    <a:bodyPr/>
                    <a:lstStyle/>
                    <a:p>
                      <a:pPr algn="r" fontAlgn="b"/>
                      <a:r>
                        <a:rPr lang="en-US" sz="800" b="0" i="0" u="none" strike="noStrike">
                          <a:latin typeface="Arial"/>
                        </a:rPr>
                        <a:t>5</a:t>
                      </a:r>
                    </a:p>
                  </a:txBody>
                  <a:tcPr marL="5575" marR="5575" marT="5575" marB="0" anchor="b">
                    <a:lnL>
                      <a:noFill/>
                    </a:lnL>
                    <a:lnR>
                      <a:noFill/>
                    </a:lnR>
                    <a:lnT>
                      <a:noFill/>
                    </a:lnT>
                    <a:lnB>
                      <a:noFill/>
                    </a:lnB>
                  </a:tcPr>
                </a:tc>
                <a:tc>
                  <a:txBody>
                    <a:bodyPr/>
                    <a:lstStyle/>
                    <a:p>
                      <a:pPr algn="r" fontAlgn="b"/>
                      <a:r>
                        <a:rPr lang="en-US" sz="800" b="0" i="0" u="sng" strike="noStrike" dirty="0">
                          <a:latin typeface="Arial"/>
                        </a:rPr>
                        <a:t> $         2.95 </a:t>
                      </a:r>
                    </a:p>
                  </a:txBody>
                  <a:tcPr marL="5575" marR="5575" marT="5575" marB="0" anchor="b">
                    <a:lnL>
                      <a:noFill/>
                    </a:lnL>
                    <a:lnR>
                      <a:noFill/>
                    </a:lnR>
                    <a:lnT>
                      <a:noFill/>
                    </a:lnT>
                    <a:lnB>
                      <a:noFill/>
                    </a:lnB>
                  </a:tcPr>
                </a:tc>
                <a:tc>
                  <a:txBody>
                    <a:bodyPr/>
                    <a:lstStyle/>
                    <a:p>
                      <a:pPr algn="l" fontAlgn="b"/>
                      <a:r>
                        <a:rPr lang="en-US" sz="800" b="0" i="0" u="none" strike="noStrike">
                          <a:latin typeface="Arial"/>
                        </a:rPr>
                        <a:t>DIP16</a:t>
                      </a:r>
                    </a:p>
                  </a:txBody>
                  <a:tcPr marL="5575" marR="5575" marT="5575" marB="0" anchor="b">
                    <a:lnL>
                      <a:noFill/>
                    </a:lnL>
                    <a:lnR>
                      <a:noFill/>
                    </a:lnR>
                    <a:lnT>
                      <a:noFill/>
                    </a:lnT>
                    <a:lnB>
                      <a:noFill/>
                    </a:lnB>
                  </a:tcPr>
                </a:tc>
              </a:tr>
              <a:tr h="88215">
                <a:tc>
                  <a:txBody>
                    <a:bodyPr/>
                    <a:lstStyle/>
                    <a:p>
                      <a:pPr algn="l" fontAlgn="b"/>
                      <a:r>
                        <a:rPr lang="en-US" sz="800" b="0" i="0" u="none" strike="noStrike">
                          <a:latin typeface="Arial"/>
                        </a:rPr>
                        <a:t>SiGe GNSS receiver</a:t>
                      </a:r>
                    </a:p>
                  </a:txBody>
                  <a:tcPr marL="5575" marR="5575" marT="5575" marB="0" anchor="b">
                    <a:lnL>
                      <a:noFill/>
                    </a:lnL>
                    <a:lnR>
                      <a:noFill/>
                    </a:lnR>
                    <a:lnT>
                      <a:noFill/>
                    </a:lnT>
                    <a:lnB>
                      <a:noFill/>
                    </a:lnB>
                  </a:tcPr>
                </a:tc>
                <a:tc>
                  <a:txBody>
                    <a:bodyPr/>
                    <a:lstStyle/>
                    <a:p>
                      <a:pPr algn="l" fontAlgn="b"/>
                      <a:r>
                        <a:rPr lang="en-US" sz="800" b="0" i="0" u="none" strike="noStrike">
                          <a:latin typeface="Arial"/>
                        </a:rPr>
                        <a:t>SE4120L-R</a:t>
                      </a:r>
                    </a:p>
                  </a:txBody>
                  <a:tcPr marL="5575" marR="5575" marT="5575" marB="0" anchor="b">
                    <a:lnL>
                      <a:noFill/>
                    </a:lnL>
                    <a:lnR>
                      <a:noFill/>
                    </a:lnR>
                    <a:lnT>
                      <a:noFill/>
                    </a:lnT>
                    <a:lnB>
                      <a:noFill/>
                    </a:lnB>
                  </a:tcPr>
                </a:tc>
                <a:tc>
                  <a:txBody>
                    <a:bodyPr/>
                    <a:lstStyle/>
                    <a:p>
                      <a:pPr algn="l" fontAlgn="b"/>
                      <a:r>
                        <a:rPr lang="en-US" sz="800" b="0" i="0" u="none" strike="noStrike">
                          <a:latin typeface="Arial"/>
                        </a:rPr>
                        <a:t> $                  0.00 </a:t>
                      </a:r>
                    </a:p>
                  </a:txBody>
                  <a:tcPr marL="5575" marR="5575" marT="5575" marB="0" anchor="b">
                    <a:lnL>
                      <a:noFill/>
                    </a:lnL>
                    <a:lnR>
                      <a:noFill/>
                    </a:lnR>
                    <a:lnT>
                      <a:noFill/>
                    </a:lnT>
                    <a:lnB>
                      <a:noFill/>
                    </a:lnB>
                  </a:tcPr>
                </a:tc>
                <a:tc>
                  <a:txBody>
                    <a:bodyPr/>
                    <a:lstStyle/>
                    <a:p>
                      <a:pPr algn="r" fontAlgn="b"/>
                      <a:r>
                        <a:rPr lang="en-US" sz="800" b="0" i="0" u="none" strike="noStrike">
                          <a:latin typeface="Arial"/>
                        </a:rPr>
                        <a:t>5</a:t>
                      </a:r>
                    </a:p>
                  </a:txBody>
                  <a:tcPr marL="5575" marR="5575" marT="5575" marB="0" anchor="b">
                    <a:lnL>
                      <a:noFill/>
                    </a:lnL>
                    <a:lnR>
                      <a:noFill/>
                    </a:lnR>
                    <a:lnT>
                      <a:noFill/>
                    </a:lnT>
                    <a:lnB>
                      <a:noFill/>
                    </a:lnB>
                  </a:tcPr>
                </a:tc>
                <a:tc>
                  <a:txBody>
                    <a:bodyPr/>
                    <a:lstStyle/>
                    <a:p>
                      <a:pPr algn="r" fontAlgn="b"/>
                      <a:r>
                        <a:rPr lang="en-US" sz="800" b="0" i="0" u="sng" strike="noStrike" dirty="0">
                          <a:latin typeface="Arial"/>
                        </a:rPr>
                        <a:t> $         0.00 </a:t>
                      </a:r>
                    </a:p>
                  </a:txBody>
                  <a:tcPr marL="5575" marR="5575" marT="5575" marB="0" anchor="b">
                    <a:lnL>
                      <a:noFill/>
                    </a:lnL>
                    <a:lnR>
                      <a:noFill/>
                    </a:lnR>
                    <a:lnT>
                      <a:noFill/>
                    </a:lnT>
                    <a:lnB>
                      <a:noFill/>
                    </a:lnB>
                  </a:tcPr>
                </a:tc>
                <a:tc>
                  <a:txBody>
                    <a:bodyPr/>
                    <a:lstStyle/>
                    <a:p>
                      <a:pPr algn="l" fontAlgn="b"/>
                      <a:r>
                        <a:rPr lang="en-US" sz="800" b="0" i="0" u="none" strike="noStrike">
                          <a:latin typeface="Arial"/>
                        </a:rPr>
                        <a:t>24QFN</a:t>
                      </a:r>
                    </a:p>
                  </a:txBody>
                  <a:tcPr marL="5575" marR="5575" marT="5575" marB="0" anchor="b">
                    <a:lnL>
                      <a:noFill/>
                    </a:lnL>
                    <a:lnR>
                      <a:noFill/>
                    </a:lnR>
                    <a:lnT>
                      <a:noFill/>
                    </a:lnT>
                    <a:lnB>
                      <a:noFill/>
                    </a:lnB>
                  </a:tcPr>
                </a:tc>
              </a:tr>
              <a:tr h="124410">
                <a:tc>
                  <a:txBody>
                    <a:bodyPr/>
                    <a:lstStyle/>
                    <a:p>
                      <a:pPr algn="l" fontAlgn="b"/>
                      <a:r>
                        <a:rPr lang="en-US" sz="800" b="0" i="0" u="none" strike="noStrike">
                          <a:latin typeface="Arial"/>
                        </a:rPr>
                        <a:t>Test board for MSP430F5529</a:t>
                      </a:r>
                    </a:p>
                  </a:txBody>
                  <a:tcPr marL="5575" marR="5575" marT="5575" marB="0" anchor="b">
                    <a:lnL>
                      <a:noFill/>
                    </a:lnL>
                    <a:lnR>
                      <a:noFill/>
                    </a:lnR>
                    <a:lnT>
                      <a:noFill/>
                    </a:lnT>
                    <a:lnB>
                      <a:noFill/>
                    </a:lnB>
                  </a:tcPr>
                </a:tc>
                <a:tc>
                  <a:txBody>
                    <a:bodyPr/>
                    <a:lstStyle/>
                    <a:p>
                      <a:pPr algn="l" fontAlgn="b"/>
                      <a:r>
                        <a:rPr lang="en-US" sz="800" b="0" i="0" u="none" strike="noStrike">
                          <a:latin typeface="Arial"/>
                        </a:rPr>
                        <a:t>MSP-TS430PN80USB </a:t>
                      </a:r>
                    </a:p>
                  </a:txBody>
                  <a:tcPr marL="5575" marR="5575" marT="5575" marB="0" anchor="b">
                    <a:lnL>
                      <a:noFill/>
                    </a:lnL>
                    <a:lnR>
                      <a:noFill/>
                    </a:lnR>
                    <a:lnT>
                      <a:noFill/>
                    </a:lnT>
                    <a:lnB>
                      <a:noFill/>
                    </a:lnB>
                  </a:tcPr>
                </a:tc>
                <a:tc>
                  <a:txBody>
                    <a:bodyPr/>
                    <a:lstStyle/>
                    <a:p>
                      <a:pPr algn="l" fontAlgn="b"/>
                      <a:r>
                        <a:rPr lang="en-US" sz="800" b="0" i="0" u="none" strike="noStrike">
                          <a:latin typeface="Arial"/>
                        </a:rPr>
                        <a:t> $                75.00 </a:t>
                      </a:r>
                    </a:p>
                  </a:txBody>
                  <a:tcPr marL="5575" marR="5575" marT="5575" marB="0" anchor="b">
                    <a:lnL>
                      <a:noFill/>
                    </a:lnL>
                    <a:lnR>
                      <a:noFill/>
                    </a:lnR>
                    <a:lnT>
                      <a:noFill/>
                    </a:lnT>
                    <a:lnB>
                      <a:noFill/>
                    </a:lnB>
                  </a:tcPr>
                </a:tc>
                <a:tc>
                  <a:txBody>
                    <a:bodyPr/>
                    <a:lstStyle/>
                    <a:p>
                      <a:pPr algn="r" fontAlgn="b"/>
                      <a:r>
                        <a:rPr lang="en-US" sz="800" b="0" i="0" u="none" strike="noStrike">
                          <a:latin typeface="Arial"/>
                        </a:rPr>
                        <a:t>1</a:t>
                      </a:r>
                    </a:p>
                  </a:txBody>
                  <a:tcPr marL="5575" marR="5575" marT="5575" marB="0" anchor="b">
                    <a:lnL>
                      <a:noFill/>
                    </a:lnL>
                    <a:lnR>
                      <a:noFill/>
                    </a:lnR>
                    <a:lnT>
                      <a:noFill/>
                    </a:lnT>
                    <a:lnB>
                      <a:noFill/>
                    </a:lnB>
                  </a:tcPr>
                </a:tc>
                <a:tc>
                  <a:txBody>
                    <a:bodyPr/>
                    <a:lstStyle/>
                    <a:p>
                      <a:pPr algn="r" fontAlgn="b"/>
                      <a:r>
                        <a:rPr lang="en-US" sz="800" b="0" i="0" u="sng" strike="noStrike" dirty="0">
                          <a:latin typeface="Arial"/>
                        </a:rPr>
                        <a:t> $       75.00 </a:t>
                      </a: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r>
              <a:tr h="88215">
                <a:tc>
                  <a:txBody>
                    <a:bodyPr/>
                    <a:lstStyle/>
                    <a:p>
                      <a:pPr algn="l" fontAlgn="b"/>
                      <a:r>
                        <a:rPr lang="en-US" sz="800" b="0" i="0" u="none" strike="noStrike">
                          <a:latin typeface="Arial"/>
                        </a:rPr>
                        <a:t>16.368Mhz VCTCXO</a:t>
                      </a: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l" fontAlgn="b"/>
                      <a:r>
                        <a:rPr lang="en-US" sz="800" b="0" i="0" u="none" strike="noStrike">
                          <a:latin typeface="Arial"/>
                        </a:rPr>
                        <a:t> $                  8.13 </a:t>
                      </a:r>
                    </a:p>
                  </a:txBody>
                  <a:tcPr marL="5575" marR="5575" marT="5575" marB="0" anchor="b">
                    <a:lnL>
                      <a:noFill/>
                    </a:lnL>
                    <a:lnR>
                      <a:noFill/>
                    </a:lnR>
                    <a:lnT>
                      <a:noFill/>
                    </a:lnT>
                    <a:lnB>
                      <a:noFill/>
                    </a:lnB>
                  </a:tcPr>
                </a:tc>
                <a:tc>
                  <a:txBody>
                    <a:bodyPr/>
                    <a:lstStyle/>
                    <a:p>
                      <a:pPr algn="r" fontAlgn="b"/>
                      <a:r>
                        <a:rPr lang="en-US" sz="800" b="0" i="0" u="none" strike="noStrike">
                          <a:latin typeface="Arial"/>
                        </a:rPr>
                        <a:t>10</a:t>
                      </a:r>
                    </a:p>
                  </a:txBody>
                  <a:tcPr marL="5575" marR="5575" marT="5575" marB="0" anchor="b">
                    <a:lnL>
                      <a:noFill/>
                    </a:lnL>
                    <a:lnR>
                      <a:noFill/>
                    </a:lnR>
                    <a:lnT>
                      <a:noFill/>
                    </a:lnT>
                    <a:lnB>
                      <a:noFill/>
                    </a:lnB>
                  </a:tcPr>
                </a:tc>
                <a:tc>
                  <a:txBody>
                    <a:bodyPr/>
                    <a:lstStyle/>
                    <a:p>
                      <a:pPr algn="r" fontAlgn="b"/>
                      <a:r>
                        <a:rPr lang="en-US" sz="800" b="0" i="0" u="sng" strike="noStrike" dirty="0">
                          <a:latin typeface="Arial"/>
                        </a:rPr>
                        <a:t> $       81.30 </a:t>
                      </a:r>
                    </a:p>
                  </a:txBody>
                  <a:tcPr marL="5575" marR="5575" marT="5575" marB="0" anchor="b">
                    <a:lnL>
                      <a:noFill/>
                    </a:lnL>
                    <a:lnR>
                      <a:noFill/>
                    </a:lnR>
                    <a:lnT>
                      <a:noFill/>
                    </a:lnT>
                    <a:lnB>
                      <a:noFill/>
                    </a:lnB>
                  </a:tcPr>
                </a:tc>
                <a:tc>
                  <a:txBody>
                    <a:bodyPr/>
                    <a:lstStyle/>
                    <a:p>
                      <a:pPr algn="l" fontAlgn="b"/>
                      <a:r>
                        <a:rPr lang="en-US" sz="800" b="0" i="0" u="none" strike="noStrike">
                          <a:latin typeface="Arial"/>
                        </a:rPr>
                        <a:t>SMD</a:t>
                      </a:r>
                    </a:p>
                  </a:txBody>
                  <a:tcPr marL="5575" marR="5575" marT="5575" marB="0" anchor="b">
                    <a:lnL>
                      <a:noFill/>
                    </a:lnL>
                    <a:lnR>
                      <a:noFill/>
                    </a:lnR>
                    <a:lnT>
                      <a:noFill/>
                    </a:lnT>
                    <a:lnB>
                      <a:noFill/>
                    </a:lnB>
                  </a:tcPr>
                </a:tc>
              </a:tr>
              <a:tr h="88215">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r" fontAlgn="b"/>
                      <a:endParaRPr lang="en-US" sz="800" b="0" i="0" u="sng" strike="noStrike">
                        <a:latin typeface="Arial"/>
                      </a:endParaRP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r>
              <a:tr h="106450">
                <a:tc>
                  <a:txBody>
                    <a:bodyPr/>
                    <a:lstStyle/>
                    <a:p>
                      <a:pPr algn="l" fontAlgn="b"/>
                      <a:r>
                        <a:rPr lang="en-US" sz="800" b="1" i="0" u="none" strike="noStrike">
                          <a:solidFill>
                            <a:srgbClr val="1F497D"/>
                          </a:solidFill>
                          <a:latin typeface="Calibri"/>
                        </a:rPr>
                        <a:t>Misc components:</a:t>
                      </a:r>
                    </a:p>
                  </a:txBody>
                  <a:tcPr marL="5575" marR="5575" marT="5575" marB="0" anchor="b">
                    <a:lnL>
                      <a:noFill/>
                    </a:lnL>
                    <a:lnR>
                      <a:noFill/>
                    </a:lnR>
                    <a:lnT>
                      <a:noFill/>
                    </a:lnT>
                    <a:lnB w="12700" cap="flat" cmpd="sng" algn="ctr">
                      <a:solidFill>
                        <a:srgbClr val="95B3D7"/>
                      </a:solidFill>
                      <a:prstDash val="solid"/>
                      <a:round/>
                      <a:headEnd type="none" w="med" len="med"/>
                      <a:tailEnd type="none" w="med" len="med"/>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r" fontAlgn="b"/>
                      <a:endParaRPr lang="en-US" sz="800" b="0" i="0" u="sng" strike="noStrike">
                        <a:latin typeface="Arial"/>
                      </a:endParaRP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r>
              <a:tr h="88215">
                <a:tc>
                  <a:txBody>
                    <a:bodyPr/>
                    <a:lstStyle/>
                    <a:p>
                      <a:pPr algn="l" fontAlgn="b"/>
                      <a:r>
                        <a:rPr lang="en-US" sz="800" b="0" i="0" u="none" strike="noStrike">
                          <a:latin typeface="Arial"/>
                        </a:rPr>
                        <a:t>Stripboard (large)</a:t>
                      </a:r>
                    </a:p>
                  </a:txBody>
                  <a:tcPr marL="5575" marR="5575" marT="5575" marB="0" anchor="b">
                    <a:lnL>
                      <a:noFill/>
                    </a:lnL>
                    <a:lnR>
                      <a:noFill/>
                    </a:lnR>
                    <a:lnT w="12700" cap="flat" cmpd="sng" algn="ctr">
                      <a:solidFill>
                        <a:srgbClr val="95B3D7"/>
                      </a:solidFill>
                      <a:prstDash val="solid"/>
                      <a:round/>
                      <a:headEnd type="none" w="med" len="med"/>
                      <a:tailEnd type="none" w="med" len="med"/>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l" fontAlgn="b"/>
                      <a:r>
                        <a:rPr lang="en-US" sz="800" b="0" i="0" u="none" strike="noStrike">
                          <a:latin typeface="Arial"/>
                        </a:rPr>
                        <a:t> $                  1.95 </a:t>
                      </a:r>
                    </a:p>
                  </a:txBody>
                  <a:tcPr marL="5575" marR="5575" marT="5575" marB="0" anchor="b">
                    <a:lnL>
                      <a:noFill/>
                    </a:lnL>
                    <a:lnR>
                      <a:noFill/>
                    </a:lnR>
                    <a:lnT>
                      <a:noFill/>
                    </a:lnT>
                    <a:lnB>
                      <a:noFill/>
                    </a:lnB>
                  </a:tcPr>
                </a:tc>
                <a:tc>
                  <a:txBody>
                    <a:bodyPr/>
                    <a:lstStyle/>
                    <a:p>
                      <a:pPr algn="r" fontAlgn="b"/>
                      <a:r>
                        <a:rPr lang="en-US" sz="800" b="0" i="0" u="none" strike="noStrike">
                          <a:latin typeface="Arial"/>
                        </a:rPr>
                        <a:t>2</a:t>
                      </a:r>
                    </a:p>
                  </a:txBody>
                  <a:tcPr marL="5575" marR="5575" marT="5575" marB="0" anchor="b">
                    <a:lnL>
                      <a:noFill/>
                    </a:lnL>
                    <a:lnR>
                      <a:noFill/>
                    </a:lnR>
                    <a:lnT>
                      <a:noFill/>
                    </a:lnT>
                    <a:lnB>
                      <a:noFill/>
                    </a:lnB>
                  </a:tcPr>
                </a:tc>
                <a:tc>
                  <a:txBody>
                    <a:bodyPr/>
                    <a:lstStyle/>
                    <a:p>
                      <a:pPr algn="r" fontAlgn="b"/>
                      <a:r>
                        <a:rPr lang="en-US" sz="800" b="0" i="0" u="sng" strike="noStrike">
                          <a:latin typeface="Arial"/>
                        </a:rPr>
                        <a:t> $         3.90 </a:t>
                      </a:r>
                    </a:p>
                  </a:txBody>
                  <a:tcPr marL="5575" marR="5575" marT="5575" marB="0" anchor="b">
                    <a:lnL>
                      <a:noFill/>
                    </a:lnL>
                    <a:lnR>
                      <a:noFill/>
                    </a:lnR>
                    <a:lnT>
                      <a:noFill/>
                    </a:lnT>
                    <a:lnB>
                      <a:noFill/>
                    </a:lnB>
                  </a:tcPr>
                </a:tc>
                <a:tc>
                  <a:txBody>
                    <a:bodyPr/>
                    <a:lstStyle/>
                    <a:p>
                      <a:pPr algn="l" fontAlgn="b"/>
                      <a:r>
                        <a:rPr lang="en-US" sz="800" b="0" i="0" u="none" strike="noStrike">
                          <a:latin typeface="Arial"/>
                        </a:rPr>
                        <a:t>110x94mm</a:t>
                      </a:r>
                    </a:p>
                  </a:txBody>
                  <a:tcPr marL="5575" marR="5575" marT="5575" marB="0" anchor="b">
                    <a:lnL>
                      <a:noFill/>
                    </a:lnL>
                    <a:lnR>
                      <a:noFill/>
                    </a:lnR>
                    <a:lnT>
                      <a:noFill/>
                    </a:lnT>
                    <a:lnB>
                      <a:noFill/>
                    </a:lnB>
                  </a:tcPr>
                </a:tc>
              </a:tr>
              <a:tr h="88215">
                <a:tc>
                  <a:txBody>
                    <a:bodyPr/>
                    <a:lstStyle/>
                    <a:p>
                      <a:pPr algn="l" fontAlgn="b"/>
                      <a:r>
                        <a:rPr lang="en-US" sz="800" b="0" i="0" u="none" strike="noStrike">
                          <a:latin typeface="Arial"/>
                        </a:rPr>
                        <a:t>Stripboard (small)</a:t>
                      </a: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l" fontAlgn="b"/>
                      <a:r>
                        <a:rPr lang="en-US" sz="800" b="0" i="0" u="none" strike="noStrike">
                          <a:latin typeface="Arial"/>
                        </a:rPr>
                        <a:t> $                  0.95 </a:t>
                      </a:r>
                    </a:p>
                  </a:txBody>
                  <a:tcPr marL="5575" marR="5575" marT="5575" marB="0" anchor="b">
                    <a:lnL>
                      <a:noFill/>
                    </a:lnL>
                    <a:lnR>
                      <a:noFill/>
                    </a:lnR>
                    <a:lnT>
                      <a:noFill/>
                    </a:lnT>
                    <a:lnB>
                      <a:noFill/>
                    </a:lnB>
                  </a:tcPr>
                </a:tc>
                <a:tc>
                  <a:txBody>
                    <a:bodyPr/>
                    <a:lstStyle/>
                    <a:p>
                      <a:pPr algn="r" fontAlgn="b"/>
                      <a:r>
                        <a:rPr lang="en-US" sz="800" b="0" i="0" u="none" strike="noStrike">
                          <a:latin typeface="Arial"/>
                        </a:rPr>
                        <a:t>10</a:t>
                      </a:r>
                    </a:p>
                  </a:txBody>
                  <a:tcPr marL="5575" marR="5575" marT="5575" marB="0" anchor="b">
                    <a:lnL>
                      <a:noFill/>
                    </a:lnL>
                    <a:lnR>
                      <a:noFill/>
                    </a:lnR>
                    <a:lnT>
                      <a:noFill/>
                    </a:lnT>
                    <a:lnB>
                      <a:noFill/>
                    </a:lnB>
                  </a:tcPr>
                </a:tc>
                <a:tc>
                  <a:txBody>
                    <a:bodyPr/>
                    <a:lstStyle/>
                    <a:p>
                      <a:pPr algn="r" fontAlgn="b"/>
                      <a:r>
                        <a:rPr lang="en-US" sz="800" b="0" i="0" u="sng" strike="noStrike">
                          <a:latin typeface="Arial"/>
                        </a:rPr>
                        <a:t> $         9.50 </a:t>
                      </a:r>
                    </a:p>
                  </a:txBody>
                  <a:tcPr marL="5575" marR="5575" marT="5575" marB="0" anchor="b">
                    <a:lnL>
                      <a:noFill/>
                    </a:lnL>
                    <a:lnR>
                      <a:noFill/>
                    </a:lnR>
                    <a:lnT>
                      <a:noFill/>
                    </a:lnT>
                    <a:lnB>
                      <a:noFill/>
                    </a:lnB>
                  </a:tcPr>
                </a:tc>
                <a:tc>
                  <a:txBody>
                    <a:bodyPr/>
                    <a:lstStyle/>
                    <a:p>
                      <a:pPr algn="l" fontAlgn="b"/>
                      <a:r>
                        <a:rPr lang="en-US" sz="800" b="0" i="0" u="none" strike="noStrike">
                          <a:latin typeface="Arial"/>
                        </a:rPr>
                        <a:t>94x53mm</a:t>
                      </a:r>
                    </a:p>
                  </a:txBody>
                  <a:tcPr marL="5575" marR="5575" marT="5575" marB="0" anchor="b">
                    <a:lnL>
                      <a:noFill/>
                    </a:lnL>
                    <a:lnR>
                      <a:noFill/>
                    </a:lnR>
                    <a:lnT>
                      <a:noFill/>
                    </a:lnT>
                    <a:lnB>
                      <a:noFill/>
                    </a:lnB>
                  </a:tcPr>
                </a:tc>
              </a:tr>
              <a:tr h="88215">
                <a:tc>
                  <a:txBody>
                    <a:bodyPr/>
                    <a:lstStyle/>
                    <a:p>
                      <a:pPr algn="l" fontAlgn="b"/>
                      <a:r>
                        <a:rPr lang="en-US" sz="800" b="0" i="0" u="none" strike="noStrike">
                          <a:latin typeface="Arial"/>
                        </a:rPr>
                        <a:t>MCX connector</a:t>
                      </a:r>
                    </a:p>
                  </a:txBody>
                  <a:tcPr marL="5575" marR="5575" marT="5575" marB="0" anchor="b">
                    <a:lnL>
                      <a:noFill/>
                    </a:lnL>
                    <a:lnR>
                      <a:noFill/>
                    </a:lnR>
                    <a:lnT>
                      <a:noFill/>
                    </a:lnT>
                    <a:lnB>
                      <a:noFill/>
                    </a:lnB>
                  </a:tcPr>
                </a:tc>
                <a:tc>
                  <a:txBody>
                    <a:bodyPr/>
                    <a:lstStyle/>
                    <a:p>
                      <a:pPr algn="l" fontAlgn="b"/>
                      <a:r>
                        <a:rPr lang="en-US" sz="800" b="0" i="0" u="none" strike="noStrike">
                          <a:latin typeface="Arial"/>
                        </a:rPr>
                        <a:t>WRL-00593</a:t>
                      </a:r>
                    </a:p>
                  </a:txBody>
                  <a:tcPr marL="5575" marR="5575" marT="5575" marB="0" anchor="b">
                    <a:lnL>
                      <a:noFill/>
                    </a:lnL>
                    <a:lnR>
                      <a:noFill/>
                    </a:lnR>
                    <a:lnT>
                      <a:noFill/>
                    </a:lnT>
                    <a:lnB>
                      <a:noFill/>
                    </a:lnB>
                  </a:tcPr>
                </a:tc>
                <a:tc>
                  <a:txBody>
                    <a:bodyPr/>
                    <a:lstStyle/>
                    <a:p>
                      <a:pPr algn="l" fontAlgn="b"/>
                      <a:r>
                        <a:rPr lang="en-US" sz="800" b="0" i="0" u="none" strike="noStrike">
                          <a:latin typeface="Arial"/>
                        </a:rPr>
                        <a:t> $                  1.95 </a:t>
                      </a:r>
                    </a:p>
                  </a:txBody>
                  <a:tcPr marL="5575" marR="5575" marT="5575" marB="0" anchor="b">
                    <a:lnL>
                      <a:noFill/>
                    </a:lnL>
                    <a:lnR>
                      <a:noFill/>
                    </a:lnR>
                    <a:lnT>
                      <a:noFill/>
                    </a:lnT>
                    <a:lnB>
                      <a:noFill/>
                    </a:lnB>
                  </a:tcPr>
                </a:tc>
                <a:tc>
                  <a:txBody>
                    <a:bodyPr/>
                    <a:lstStyle/>
                    <a:p>
                      <a:pPr algn="r" fontAlgn="b"/>
                      <a:r>
                        <a:rPr lang="en-US" sz="800" b="0" i="0" u="none" strike="noStrike">
                          <a:latin typeface="Arial"/>
                        </a:rPr>
                        <a:t>3</a:t>
                      </a:r>
                    </a:p>
                  </a:txBody>
                  <a:tcPr marL="5575" marR="5575" marT="5575" marB="0" anchor="b">
                    <a:lnL>
                      <a:noFill/>
                    </a:lnL>
                    <a:lnR>
                      <a:noFill/>
                    </a:lnR>
                    <a:lnT>
                      <a:noFill/>
                    </a:lnT>
                    <a:lnB>
                      <a:noFill/>
                    </a:lnB>
                  </a:tcPr>
                </a:tc>
                <a:tc>
                  <a:txBody>
                    <a:bodyPr/>
                    <a:lstStyle/>
                    <a:p>
                      <a:pPr algn="r" fontAlgn="b"/>
                      <a:r>
                        <a:rPr lang="en-US" sz="800" b="0" i="0" u="sng" strike="noStrike">
                          <a:latin typeface="Arial"/>
                        </a:rPr>
                        <a:t> $         5.85 </a:t>
                      </a:r>
                    </a:p>
                  </a:txBody>
                  <a:tcPr marL="5575" marR="5575" marT="5575" marB="0" anchor="b">
                    <a:lnL>
                      <a:noFill/>
                    </a:lnL>
                    <a:lnR>
                      <a:noFill/>
                    </a:lnR>
                    <a:lnT>
                      <a:noFill/>
                    </a:lnT>
                    <a:lnB>
                      <a:noFill/>
                    </a:lnB>
                  </a:tcPr>
                </a:tc>
                <a:tc>
                  <a:txBody>
                    <a:bodyPr/>
                    <a:lstStyle/>
                    <a:p>
                      <a:pPr algn="l" fontAlgn="b"/>
                      <a:r>
                        <a:rPr lang="en-US" sz="800" b="0" i="0" u="none" strike="noStrike">
                          <a:latin typeface="Arial"/>
                        </a:rPr>
                        <a:t>PCB edge mount</a:t>
                      </a:r>
                    </a:p>
                  </a:txBody>
                  <a:tcPr marL="5575" marR="5575" marT="5575" marB="0" anchor="b">
                    <a:lnL>
                      <a:noFill/>
                    </a:lnL>
                    <a:lnR>
                      <a:noFill/>
                    </a:lnR>
                    <a:lnT>
                      <a:noFill/>
                    </a:lnT>
                    <a:lnB>
                      <a:noFill/>
                    </a:lnB>
                  </a:tcPr>
                </a:tc>
              </a:tr>
              <a:tr h="88215">
                <a:tc>
                  <a:txBody>
                    <a:bodyPr/>
                    <a:lstStyle/>
                    <a:p>
                      <a:pPr algn="l" fontAlgn="b"/>
                      <a:r>
                        <a:rPr lang="en-US" sz="800" b="0" i="0" u="none" strike="noStrike">
                          <a:latin typeface="Arial"/>
                        </a:rPr>
                        <a:t>Passive components</a:t>
                      </a: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l" fontAlgn="b"/>
                      <a:r>
                        <a:rPr lang="en-US" sz="800" b="0" i="0" u="none" strike="noStrike">
                          <a:latin typeface="Arial"/>
                        </a:rPr>
                        <a:t> $                20.00 </a:t>
                      </a:r>
                    </a:p>
                  </a:txBody>
                  <a:tcPr marL="5575" marR="5575" marT="5575" marB="0" anchor="b">
                    <a:lnL>
                      <a:noFill/>
                    </a:lnL>
                    <a:lnR>
                      <a:noFill/>
                    </a:lnR>
                    <a:lnT>
                      <a:noFill/>
                    </a:lnT>
                    <a:lnB>
                      <a:noFill/>
                    </a:lnB>
                  </a:tcPr>
                </a:tc>
                <a:tc>
                  <a:txBody>
                    <a:bodyPr/>
                    <a:lstStyle/>
                    <a:p>
                      <a:pPr algn="r" fontAlgn="b"/>
                      <a:r>
                        <a:rPr lang="en-US" sz="800" b="0" i="0" u="none" strike="noStrike">
                          <a:latin typeface="Arial"/>
                        </a:rPr>
                        <a:t>1</a:t>
                      </a:r>
                    </a:p>
                  </a:txBody>
                  <a:tcPr marL="5575" marR="5575" marT="5575" marB="0" anchor="b">
                    <a:lnL>
                      <a:noFill/>
                    </a:lnL>
                    <a:lnR>
                      <a:noFill/>
                    </a:lnR>
                    <a:lnT>
                      <a:noFill/>
                    </a:lnT>
                    <a:lnB>
                      <a:noFill/>
                    </a:lnB>
                  </a:tcPr>
                </a:tc>
                <a:tc>
                  <a:txBody>
                    <a:bodyPr/>
                    <a:lstStyle/>
                    <a:p>
                      <a:pPr algn="r" fontAlgn="b"/>
                      <a:r>
                        <a:rPr lang="en-US" sz="800" b="0" i="0" u="sng" strike="noStrike" dirty="0">
                          <a:latin typeface="Arial"/>
                        </a:rPr>
                        <a:t> $       20.00 </a:t>
                      </a: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r>
              <a:tr h="171360">
                <a:tc>
                  <a:txBody>
                    <a:bodyPr/>
                    <a:lstStyle/>
                    <a:p>
                      <a:pPr algn="l" fontAlgn="b"/>
                      <a:r>
                        <a:rPr lang="en-US" sz="800" b="0" i="0" u="none" strike="noStrike">
                          <a:latin typeface="Arial"/>
                        </a:rPr>
                        <a:t>Pin headers</a:t>
                      </a: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l" fontAlgn="b"/>
                      <a:r>
                        <a:rPr lang="en-US" sz="800" b="0" i="0" u="none" strike="noStrike">
                          <a:latin typeface="Arial"/>
                        </a:rPr>
                        <a:t> $                  0.75 </a:t>
                      </a:r>
                    </a:p>
                  </a:txBody>
                  <a:tcPr marL="5575" marR="5575" marT="5575" marB="0" anchor="b">
                    <a:lnL>
                      <a:noFill/>
                    </a:lnL>
                    <a:lnR>
                      <a:noFill/>
                    </a:lnR>
                    <a:lnT>
                      <a:noFill/>
                    </a:lnT>
                    <a:lnB>
                      <a:noFill/>
                    </a:lnB>
                  </a:tcPr>
                </a:tc>
                <a:tc>
                  <a:txBody>
                    <a:bodyPr/>
                    <a:lstStyle/>
                    <a:p>
                      <a:pPr algn="r" fontAlgn="b"/>
                      <a:r>
                        <a:rPr lang="en-US" sz="800" b="0" i="0" u="none" strike="noStrike">
                          <a:latin typeface="Arial"/>
                        </a:rPr>
                        <a:t>20</a:t>
                      </a:r>
                    </a:p>
                  </a:txBody>
                  <a:tcPr marL="5575" marR="5575" marT="5575" marB="0" anchor="b">
                    <a:lnL>
                      <a:noFill/>
                    </a:lnL>
                    <a:lnR>
                      <a:noFill/>
                    </a:lnR>
                    <a:lnT>
                      <a:noFill/>
                    </a:lnT>
                    <a:lnB>
                      <a:noFill/>
                    </a:lnB>
                  </a:tcPr>
                </a:tc>
                <a:tc>
                  <a:txBody>
                    <a:bodyPr/>
                    <a:lstStyle/>
                    <a:p>
                      <a:pPr algn="r" fontAlgn="b"/>
                      <a:r>
                        <a:rPr lang="en-US" sz="800" b="0" i="0" u="sng" strike="noStrike">
                          <a:latin typeface="Arial"/>
                        </a:rPr>
                        <a:t> $       15.00 </a:t>
                      </a:r>
                    </a:p>
                  </a:txBody>
                  <a:tcPr marL="5575" marR="5575" marT="5575" marB="0" anchor="b">
                    <a:lnL>
                      <a:noFill/>
                    </a:lnL>
                    <a:lnR>
                      <a:noFill/>
                    </a:lnR>
                    <a:lnT>
                      <a:noFill/>
                    </a:lnT>
                    <a:lnB>
                      <a:noFill/>
                    </a:lnB>
                  </a:tcPr>
                </a:tc>
                <a:tc>
                  <a:txBody>
                    <a:bodyPr/>
                    <a:lstStyle/>
                    <a:p>
                      <a:pPr algn="l" fontAlgn="b"/>
                      <a:r>
                        <a:rPr lang="en-US" sz="800" b="0" i="0" u="none" strike="noStrike">
                          <a:latin typeface="Arial"/>
                        </a:rPr>
                        <a:t>Square, .1" pitch, through-hole</a:t>
                      </a:r>
                    </a:p>
                  </a:txBody>
                  <a:tcPr marL="5575" marR="5575" marT="5575" marB="0" anchor="b">
                    <a:lnL>
                      <a:noFill/>
                    </a:lnL>
                    <a:lnR>
                      <a:noFill/>
                    </a:lnR>
                    <a:lnT>
                      <a:noFill/>
                    </a:lnT>
                    <a:lnB>
                      <a:noFill/>
                    </a:lnB>
                  </a:tcPr>
                </a:tc>
              </a:tr>
              <a:tr h="88215">
                <a:tc>
                  <a:txBody>
                    <a:bodyPr/>
                    <a:lstStyle/>
                    <a:p>
                      <a:pPr algn="l" fontAlgn="b"/>
                      <a:r>
                        <a:rPr lang="en-US" sz="800" b="0" i="0" u="none" strike="noStrike">
                          <a:latin typeface="Arial"/>
                        </a:rPr>
                        <a:t>Ribbon cables, wire</a:t>
                      </a: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l" fontAlgn="b"/>
                      <a:r>
                        <a:rPr lang="en-US" sz="800" b="0" i="0" u="none" strike="noStrike">
                          <a:latin typeface="Arial"/>
                        </a:rPr>
                        <a:t> $                20.00 </a:t>
                      </a:r>
                    </a:p>
                  </a:txBody>
                  <a:tcPr marL="5575" marR="5575" marT="5575" marB="0" anchor="b">
                    <a:lnL>
                      <a:noFill/>
                    </a:lnL>
                    <a:lnR>
                      <a:noFill/>
                    </a:lnR>
                    <a:lnT>
                      <a:noFill/>
                    </a:lnT>
                    <a:lnB>
                      <a:noFill/>
                    </a:lnB>
                  </a:tcPr>
                </a:tc>
                <a:tc>
                  <a:txBody>
                    <a:bodyPr/>
                    <a:lstStyle/>
                    <a:p>
                      <a:pPr algn="r" fontAlgn="b"/>
                      <a:r>
                        <a:rPr lang="en-US" sz="800" b="0" i="0" u="none" strike="noStrike">
                          <a:latin typeface="Arial"/>
                        </a:rPr>
                        <a:t>1</a:t>
                      </a:r>
                    </a:p>
                  </a:txBody>
                  <a:tcPr marL="5575" marR="5575" marT="5575" marB="0" anchor="b">
                    <a:lnL>
                      <a:noFill/>
                    </a:lnL>
                    <a:lnR>
                      <a:noFill/>
                    </a:lnR>
                    <a:lnT>
                      <a:noFill/>
                    </a:lnT>
                    <a:lnB>
                      <a:noFill/>
                    </a:lnB>
                  </a:tcPr>
                </a:tc>
                <a:tc>
                  <a:txBody>
                    <a:bodyPr/>
                    <a:lstStyle/>
                    <a:p>
                      <a:pPr algn="r" fontAlgn="b"/>
                      <a:r>
                        <a:rPr lang="en-US" sz="800" b="0" i="0" u="sng" strike="noStrike">
                          <a:latin typeface="Arial"/>
                        </a:rPr>
                        <a:t> $       20.00 </a:t>
                      </a: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r>
              <a:tr h="88215">
                <a:tc>
                  <a:txBody>
                    <a:bodyPr/>
                    <a:lstStyle/>
                    <a:p>
                      <a:pPr algn="l" fontAlgn="b"/>
                      <a:r>
                        <a:rPr lang="en-US" sz="800" b="0" i="0" u="none" strike="noStrike">
                          <a:latin typeface="Arial"/>
                        </a:rPr>
                        <a:t>QFN Schmart board</a:t>
                      </a:r>
                    </a:p>
                  </a:txBody>
                  <a:tcPr marL="5575" marR="5575" marT="5575" marB="0" anchor="b">
                    <a:lnL>
                      <a:noFill/>
                    </a:lnL>
                    <a:lnR>
                      <a:noFill/>
                    </a:lnR>
                    <a:lnT>
                      <a:noFill/>
                    </a:lnT>
                    <a:lnB>
                      <a:noFill/>
                    </a:lnB>
                  </a:tcPr>
                </a:tc>
                <a:tc>
                  <a:txBody>
                    <a:bodyPr/>
                    <a:lstStyle/>
                    <a:p>
                      <a:pPr algn="l" fontAlgn="b"/>
                      <a:r>
                        <a:rPr lang="en-US" sz="800" b="0" i="0" u="none" strike="noStrike">
                          <a:latin typeface="Arial"/>
                        </a:rPr>
                        <a:t>202-0016-01</a:t>
                      </a:r>
                    </a:p>
                  </a:txBody>
                  <a:tcPr marL="5575" marR="5575" marT="5575" marB="0" anchor="b">
                    <a:lnL>
                      <a:noFill/>
                    </a:lnL>
                    <a:lnR>
                      <a:noFill/>
                    </a:lnR>
                    <a:lnT>
                      <a:noFill/>
                    </a:lnT>
                    <a:lnB>
                      <a:noFill/>
                    </a:lnB>
                  </a:tcPr>
                </a:tc>
                <a:tc>
                  <a:txBody>
                    <a:bodyPr/>
                    <a:lstStyle/>
                    <a:p>
                      <a:pPr algn="l" fontAlgn="b"/>
                      <a:r>
                        <a:rPr lang="en-US" sz="800" b="0" i="0" u="none" strike="noStrike">
                          <a:latin typeface="Arial"/>
                        </a:rPr>
                        <a:t> $                  9.99 </a:t>
                      </a:r>
                    </a:p>
                  </a:txBody>
                  <a:tcPr marL="5575" marR="5575" marT="5575" marB="0" anchor="b">
                    <a:lnL>
                      <a:noFill/>
                    </a:lnL>
                    <a:lnR>
                      <a:noFill/>
                    </a:lnR>
                    <a:lnT>
                      <a:noFill/>
                    </a:lnT>
                    <a:lnB>
                      <a:noFill/>
                    </a:lnB>
                  </a:tcPr>
                </a:tc>
                <a:tc>
                  <a:txBody>
                    <a:bodyPr/>
                    <a:lstStyle/>
                    <a:p>
                      <a:pPr algn="r" fontAlgn="b"/>
                      <a:r>
                        <a:rPr lang="en-US" sz="800" b="0" i="0" u="none" strike="noStrike">
                          <a:latin typeface="Arial"/>
                        </a:rPr>
                        <a:t>3</a:t>
                      </a:r>
                    </a:p>
                  </a:txBody>
                  <a:tcPr marL="5575" marR="5575" marT="5575" marB="0" anchor="b">
                    <a:lnL>
                      <a:noFill/>
                    </a:lnL>
                    <a:lnR>
                      <a:noFill/>
                    </a:lnR>
                    <a:lnT>
                      <a:noFill/>
                    </a:lnT>
                    <a:lnB>
                      <a:noFill/>
                    </a:lnB>
                  </a:tcPr>
                </a:tc>
                <a:tc>
                  <a:txBody>
                    <a:bodyPr/>
                    <a:lstStyle/>
                    <a:p>
                      <a:pPr algn="r" fontAlgn="b"/>
                      <a:r>
                        <a:rPr lang="en-US" sz="800" b="0" i="0" u="sng" strike="noStrike">
                          <a:latin typeface="Arial"/>
                        </a:rPr>
                        <a:t> $       29.97 </a:t>
                      </a: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r>
              <a:tr h="88215">
                <a:tc>
                  <a:txBody>
                    <a:bodyPr/>
                    <a:lstStyle/>
                    <a:p>
                      <a:pPr algn="l" fontAlgn="b"/>
                      <a:r>
                        <a:rPr lang="en-US" sz="800" b="0" i="0" u="none" strike="noStrike">
                          <a:latin typeface="Arial"/>
                        </a:rPr>
                        <a:t>Mechanical Bridge (x20)</a:t>
                      </a:r>
                    </a:p>
                  </a:txBody>
                  <a:tcPr marL="5575" marR="5575" marT="5575" marB="0" anchor="b">
                    <a:lnL>
                      <a:noFill/>
                    </a:lnL>
                    <a:lnR>
                      <a:noFill/>
                    </a:lnR>
                    <a:lnT>
                      <a:noFill/>
                    </a:lnT>
                    <a:lnB>
                      <a:noFill/>
                    </a:lnB>
                  </a:tcPr>
                </a:tc>
                <a:tc>
                  <a:txBody>
                    <a:bodyPr/>
                    <a:lstStyle/>
                    <a:p>
                      <a:pPr algn="l" fontAlgn="b"/>
                      <a:r>
                        <a:rPr lang="en-US" sz="800" b="0" i="0" u="none" strike="noStrike">
                          <a:latin typeface="Arial"/>
                        </a:rPr>
                        <a:t>920-0003-01</a:t>
                      </a:r>
                    </a:p>
                  </a:txBody>
                  <a:tcPr marL="5575" marR="5575" marT="5575" marB="0" anchor="b">
                    <a:lnL>
                      <a:noFill/>
                    </a:lnL>
                    <a:lnR>
                      <a:noFill/>
                    </a:lnR>
                    <a:lnT>
                      <a:noFill/>
                    </a:lnT>
                    <a:lnB>
                      <a:noFill/>
                    </a:lnB>
                  </a:tcPr>
                </a:tc>
                <a:tc>
                  <a:txBody>
                    <a:bodyPr/>
                    <a:lstStyle/>
                    <a:p>
                      <a:pPr algn="l" fontAlgn="b"/>
                      <a:r>
                        <a:rPr lang="en-US" sz="800" b="0" i="0" u="none" strike="noStrike">
                          <a:latin typeface="Arial"/>
                        </a:rPr>
                        <a:t> $                  5.00 </a:t>
                      </a:r>
                    </a:p>
                  </a:txBody>
                  <a:tcPr marL="5575" marR="5575" marT="5575" marB="0" anchor="b">
                    <a:lnL>
                      <a:noFill/>
                    </a:lnL>
                    <a:lnR>
                      <a:noFill/>
                    </a:lnR>
                    <a:lnT>
                      <a:noFill/>
                    </a:lnT>
                    <a:lnB>
                      <a:noFill/>
                    </a:lnB>
                  </a:tcPr>
                </a:tc>
                <a:tc>
                  <a:txBody>
                    <a:bodyPr/>
                    <a:lstStyle/>
                    <a:p>
                      <a:pPr algn="r" fontAlgn="b"/>
                      <a:r>
                        <a:rPr lang="en-US" sz="800" b="0" i="0" u="none" strike="noStrike">
                          <a:latin typeface="Arial"/>
                        </a:rPr>
                        <a:t>1</a:t>
                      </a:r>
                    </a:p>
                  </a:txBody>
                  <a:tcPr marL="5575" marR="5575" marT="5575" marB="0" anchor="b">
                    <a:lnL>
                      <a:noFill/>
                    </a:lnL>
                    <a:lnR>
                      <a:noFill/>
                    </a:lnR>
                    <a:lnT>
                      <a:noFill/>
                    </a:lnT>
                    <a:lnB>
                      <a:noFill/>
                    </a:lnB>
                  </a:tcPr>
                </a:tc>
                <a:tc>
                  <a:txBody>
                    <a:bodyPr/>
                    <a:lstStyle/>
                    <a:p>
                      <a:pPr algn="r" fontAlgn="b"/>
                      <a:r>
                        <a:rPr lang="en-US" sz="800" b="0" i="0" u="sng" strike="noStrike">
                          <a:latin typeface="Arial"/>
                        </a:rPr>
                        <a:t> $         5.00 </a:t>
                      </a: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r>
              <a:tr h="88215">
                <a:tc>
                  <a:txBody>
                    <a:bodyPr/>
                    <a:lstStyle/>
                    <a:p>
                      <a:pPr algn="l" fontAlgn="b"/>
                      <a:r>
                        <a:rPr lang="en-US" sz="800" b="0" i="0" u="none" strike="noStrike">
                          <a:latin typeface="Arial"/>
                        </a:rPr>
                        <a:t>2" jumpers and headers</a:t>
                      </a: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l" fontAlgn="b"/>
                      <a:r>
                        <a:rPr lang="en-US" sz="800" b="0" i="0" u="none" strike="noStrike">
                          <a:latin typeface="Arial"/>
                        </a:rPr>
                        <a:t> $                  5.00 </a:t>
                      </a:r>
                    </a:p>
                  </a:txBody>
                  <a:tcPr marL="5575" marR="5575" marT="5575" marB="0" anchor="b">
                    <a:lnL>
                      <a:noFill/>
                    </a:lnL>
                    <a:lnR>
                      <a:noFill/>
                    </a:lnR>
                    <a:lnT>
                      <a:noFill/>
                    </a:lnT>
                    <a:lnB>
                      <a:noFill/>
                    </a:lnB>
                  </a:tcPr>
                </a:tc>
                <a:tc>
                  <a:txBody>
                    <a:bodyPr/>
                    <a:lstStyle/>
                    <a:p>
                      <a:pPr algn="r" fontAlgn="b"/>
                      <a:r>
                        <a:rPr lang="en-US" sz="800" b="0" i="0" u="none" strike="noStrike">
                          <a:latin typeface="Arial"/>
                        </a:rPr>
                        <a:t>2</a:t>
                      </a:r>
                    </a:p>
                  </a:txBody>
                  <a:tcPr marL="5575" marR="5575" marT="5575" marB="0" anchor="b">
                    <a:lnL>
                      <a:noFill/>
                    </a:lnL>
                    <a:lnR>
                      <a:noFill/>
                    </a:lnR>
                    <a:lnT>
                      <a:noFill/>
                    </a:lnT>
                    <a:lnB>
                      <a:noFill/>
                    </a:lnB>
                  </a:tcPr>
                </a:tc>
                <a:tc>
                  <a:txBody>
                    <a:bodyPr/>
                    <a:lstStyle/>
                    <a:p>
                      <a:pPr algn="r" fontAlgn="b"/>
                      <a:r>
                        <a:rPr lang="en-US" sz="800" b="0" i="0" u="sng" strike="noStrike">
                          <a:latin typeface="Arial"/>
                        </a:rPr>
                        <a:t> $       10.00 </a:t>
                      </a: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r>
              <a:tr h="88215">
                <a:tc>
                  <a:txBody>
                    <a:bodyPr/>
                    <a:lstStyle/>
                    <a:p>
                      <a:pPr algn="l" fontAlgn="b"/>
                      <a:r>
                        <a:rPr lang="en-US" sz="800" b="0" i="0" u="none" strike="noStrike">
                          <a:latin typeface="Arial"/>
                        </a:rPr>
                        <a:t>3" jumpers and headers</a:t>
                      </a: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l" fontAlgn="b"/>
                      <a:r>
                        <a:rPr lang="en-US" sz="800" b="0" i="0" u="none" strike="noStrike">
                          <a:latin typeface="Arial"/>
                        </a:rPr>
                        <a:t> $                  5.00 </a:t>
                      </a:r>
                    </a:p>
                  </a:txBody>
                  <a:tcPr marL="5575" marR="5575" marT="5575" marB="0" anchor="b">
                    <a:lnL>
                      <a:noFill/>
                    </a:lnL>
                    <a:lnR>
                      <a:noFill/>
                    </a:lnR>
                    <a:lnT>
                      <a:noFill/>
                    </a:lnT>
                    <a:lnB>
                      <a:noFill/>
                    </a:lnB>
                  </a:tcPr>
                </a:tc>
                <a:tc>
                  <a:txBody>
                    <a:bodyPr/>
                    <a:lstStyle/>
                    <a:p>
                      <a:pPr algn="r" fontAlgn="b"/>
                      <a:r>
                        <a:rPr lang="en-US" sz="800" b="0" i="0" u="none" strike="noStrike">
                          <a:latin typeface="Arial"/>
                        </a:rPr>
                        <a:t>1</a:t>
                      </a:r>
                    </a:p>
                  </a:txBody>
                  <a:tcPr marL="5575" marR="5575" marT="5575" marB="0" anchor="b">
                    <a:lnL>
                      <a:noFill/>
                    </a:lnL>
                    <a:lnR>
                      <a:noFill/>
                    </a:lnR>
                    <a:lnT>
                      <a:noFill/>
                    </a:lnT>
                    <a:lnB>
                      <a:noFill/>
                    </a:lnB>
                  </a:tcPr>
                </a:tc>
                <a:tc>
                  <a:txBody>
                    <a:bodyPr/>
                    <a:lstStyle/>
                    <a:p>
                      <a:pPr algn="r" fontAlgn="b"/>
                      <a:r>
                        <a:rPr lang="en-US" sz="800" b="0" i="0" u="sng" strike="noStrike">
                          <a:latin typeface="Arial"/>
                        </a:rPr>
                        <a:t> $         5.00 </a:t>
                      </a: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r>
              <a:tr h="88215">
                <a:tc>
                  <a:txBody>
                    <a:bodyPr/>
                    <a:lstStyle/>
                    <a:p>
                      <a:pPr algn="l" fontAlgn="b"/>
                      <a:r>
                        <a:rPr lang="en-US" sz="800" b="0" i="0" u="none" strike="noStrike">
                          <a:latin typeface="Arial"/>
                        </a:rPr>
                        <a:t>T.H. Power And Gnd Strip</a:t>
                      </a:r>
                    </a:p>
                  </a:txBody>
                  <a:tcPr marL="5575" marR="5575" marT="5575" marB="0" anchor="b">
                    <a:lnL>
                      <a:noFill/>
                    </a:lnL>
                    <a:lnR>
                      <a:noFill/>
                    </a:lnR>
                    <a:lnT>
                      <a:noFill/>
                    </a:lnT>
                    <a:lnB>
                      <a:noFill/>
                    </a:lnB>
                  </a:tcPr>
                </a:tc>
                <a:tc>
                  <a:txBody>
                    <a:bodyPr/>
                    <a:lstStyle/>
                    <a:p>
                      <a:pPr algn="l" fontAlgn="b"/>
                      <a:r>
                        <a:rPr lang="en-US" sz="800" b="0" i="0" u="none" strike="noStrike">
                          <a:latin typeface="Arial"/>
                        </a:rPr>
                        <a:t>201-0100-01</a:t>
                      </a:r>
                    </a:p>
                  </a:txBody>
                  <a:tcPr marL="5575" marR="5575" marT="5575" marB="0" anchor="b">
                    <a:lnL>
                      <a:noFill/>
                    </a:lnL>
                    <a:lnR>
                      <a:noFill/>
                    </a:lnR>
                    <a:lnT>
                      <a:noFill/>
                    </a:lnT>
                    <a:lnB>
                      <a:noFill/>
                    </a:lnB>
                  </a:tcPr>
                </a:tc>
                <a:tc>
                  <a:txBody>
                    <a:bodyPr/>
                    <a:lstStyle/>
                    <a:p>
                      <a:pPr algn="l" fontAlgn="b"/>
                      <a:r>
                        <a:rPr lang="en-US" sz="800" b="0" i="0" u="none" strike="noStrike">
                          <a:latin typeface="Arial"/>
                        </a:rPr>
                        <a:t> $                  2.50 </a:t>
                      </a:r>
                    </a:p>
                  </a:txBody>
                  <a:tcPr marL="5575" marR="5575" marT="5575" marB="0" anchor="b">
                    <a:lnL>
                      <a:noFill/>
                    </a:lnL>
                    <a:lnR>
                      <a:noFill/>
                    </a:lnR>
                    <a:lnT>
                      <a:noFill/>
                    </a:lnT>
                    <a:lnB>
                      <a:noFill/>
                    </a:lnB>
                  </a:tcPr>
                </a:tc>
                <a:tc>
                  <a:txBody>
                    <a:bodyPr/>
                    <a:lstStyle/>
                    <a:p>
                      <a:pPr algn="r" fontAlgn="b"/>
                      <a:r>
                        <a:rPr lang="en-US" sz="800" b="0" i="0" u="none" strike="noStrike">
                          <a:latin typeface="Arial"/>
                        </a:rPr>
                        <a:t>2</a:t>
                      </a:r>
                    </a:p>
                  </a:txBody>
                  <a:tcPr marL="5575" marR="5575" marT="5575" marB="0" anchor="b">
                    <a:lnL>
                      <a:noFill/>
                    </a:lnL>
                    <a:lnR>
                      <a:noFill/>
                    </a:lnR>
                    <a:lnT>
                      <a:noFill/>
                    </a:lnT>
                    <a:lnB>
                      <a:noFill/>
                    </a:lnB>
                  </a:tcPr>
                </a:tc>
                <a:tc>
                  <a:txBody>
                    <a:bodyPr/>
                    <a:lstStyle/>
                    <a:p>
                      <a:pPr algn="r" fontAlgn="b"/>
                      <a:r>
                        <a:rPr lang="en-US" sz="800" b="0" i="0" u="sng" strike="noStrike">
                          <a:latin typeface="Arial"/>
                        </a:rPr>
                        <a:t> $         5.00 </a:t>
                      </a: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r>
              <a:tr h="88215">
                <a:tc>
                  <a:txBody>
                    <a:bodyPr/>
                    <a:lstStyle/>
                    <a:p>
                      <a:pPr algn="l" fontAlgn="b"/>
                      <a:r>
                        <a:rPr lang="en-US" sz="800" b="0" i="0" u="none" strike="noStrike">
                          <a:latin typeface="Arial"/>
                        </a:rPr>
                        <a:t>M3 nuts and screws 12-pack</a:t>
                      </a:r>
                    </a:p>
                  </a:txBody>
                  <a:tcPr marL="5575" marR="5575" marT="5575" marB="0" anchor="b">
                    <a:lnL>
                      <a:noFill/>
                    </a:lnL>
                    <a:lnR>
                      <a:noFill/>
                    </a:lnR>
                    <a:lnT>
                      <a:noFill/>
                    </a:lnT>
                    <a:lnB>
                      <a:noFill/>
                    </a:lnB>
                  </a:tcPr>
                </a:tc>
                <a:tc>
                  <a:txBody>
                    <a:bodyPr/>
                    <a:lstStyle/>
                    <a:p>
                      <a:pPr algn="l" fontAlgn="b"/>
                      <a:r>
                        <a:rPr lang="en-US" sz="800" b="0" i="0" u="none" strike="noStrike">
                          <a:latin typeface="Arial"/>
                        </a:rPr>
                        <a:t>STOFFHEX_15MM</a:t>
                      </a:r>
                    </a:p>
                  </a:txBody>
                  <a:tcPr marL="5575" marR="5575" marT="5575" marB="0" anchor="b">
                    <a:lnL>
                      <a:noFill/>
                    </a:lnL>
                    <a:lnR>
                      <a:noFill/>
                    </a:lnR>
                    <a:lnT>
                      <a:noFill/>
                    </a:lnT>
                    <a:lnB>
                      <a:noFill/>
                    </a:lnB>
                  </a:tcPr>
                </a:tc>
                <a:tc>
                  <a:txBody>
                    <a:bodyPr/>
                    <a:lstStyle/>
                    <a:p>
                      <a:pPr algn="l" fontAlgn="b"/>
                      <a:r>
                        <a:rPr lang="en-US" sz="800" b="0" i="0" u="none" strike="noStrike">
                          <a:latin typeface="Arial"/>
                        </a:rPr>
                        <a:t> $                  2.20 </a:t>
                      </a:r>
                    </a:p>
                  </a:txBody>
                  <a:tcPr marL="5575" marR="5575" marT="5575" marB="0" anchor="b">
                    <a:lnL>
                      <a:noFill/>
                    </a:lnL>
                    <a:lnR>
                      <a:noFill/>
                    </a:lnR>
                    <a:lnT>
                      <a:noFill/>
                    </a:lnT>
                    <a:lnB>
                      <a:noFill/>
                    </a:lnB>
                  </a:tcPr>
                </a:tc>
                <a:tc>
                  <a:txBody>
                    <a:bodyPr/>
                    <a:lstStyle/>
                    <a:p>
                      <a:pPr algn="r" fontAlgn="b"/>
                      <a:r>
                        <a:rPr lang="en-US" sz="800" b="0" i="0" u="none" strike="noStrike">
                          <a:latin typeface="Arial"/>
                        </a:rPr>
                        <a:t>4</a:t>
                      </a:r>
                    </a:p>
                  </a:txBody>
                  <a:tcPr marL="5575" marR="5575" marT="5575" marB="0" anchor="b">
                    <a:lnL>
                      <a:noFill/>
                    </a:lnL>
                    <a:lnR>
                      <a:noFill/>
                    </a:lnR>
                    <a:lnT>
                      <a:noFill/>
                    </a:lnT>
                    <a:lnB>
                      <a:noFill/>
                    </a:lnB>
                  </a:tcPr>
                </a:tc>
                <a:tc>
                  <a:txBody>
                    <a:bodyPr/>
                    <a:lstStyle/>
                    <a:p>
                      <a:pPr algn="r" fontAlgn="b"/>
                      <a:r>
                        <a:rPr lang="en-US" sz="800" b="0" i="0" u="sng" strike="noStrike">
                          <a:latin typeface="Arial"/>
                        </a:rPr>
                        <a:t> $         8.80 </a:t>
                      </a: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r>
              <a:tr h="88215">
                <a:tc>
                  <a:txBody>
                    <a:bodyPr/>
                    <a:lstStyle/>
                    <a:p>
                      <a:pPr algn="l" fontAlgn="b"/>
                      <a:r>
                        <a:rPr lang="en-US" sz="800" b="0" i="0" u="none" strike="noStrike">
                          <a:latin typeface="Arial"/>
                        </a:rPr>
                        <a:t>SD/MMC breakout board</a:t>
                      </a:r>
                    </a:p>
                  </a:txBody>
                  <a:tcPr marL="5575" marR="5575" marT="5575" marB="0" anchor="b">
                    <a:lnL>
                      <a:noFill/>
                    </a:lnL>
                    <a:lnR>
                      <a:noFill/>
                    </a:lnR>
                    <a:lnT>
                      <a:noFill/>
                    </a:lnT>
                    <a:lnB>
                      <a:noFill/>
                    </a:lnB>
                  </a:tcPr>
                </a:tc>
                <a:tc>
                  <a:txBody>
                    <a:bodyPr/>
                    <a:lstStyle/>
                    <a:p>
                      <a:pPr algn="l" fontAlgn="b"/>
                      <a:r>
                        <a:rPr lang="en-US" sz="800" b="0" i="0" u="none" strike="noStrike">
                          <a:latin typeface="Arial"/>
                        </a:rPr>
                        <a:t>BOB-00204</a:t>
                      </a:r>
                    </a:p>
                  </a:txBody>
                  <a:tcPr marL="5575" marR="5575" marT="5575" marB="0" anchor="b">
                    <a:lnL>
                      <a:noFill/>
                    </a:lnL>
                    <a:lnR>
                      <a:noFill/>
                    </a:lnR>
                    <a:lnT>
                      <a:noFill/>
                    </a:lnT>
                    <a:lnB>
                      <a:noFill/>
                    </a:lnB>
                  </a:tcPr>
                </a:tc>
                <a:tc>
                  <a:txBody>
                    <a:bodyPr/>
                    <a:lstStyle/>
                    <a:p>
                      <a:pPr algn="l" fontAlgn="b"/>
                      <a:r>
                        <a:rPr lang="en-US" sz="800" b="0" i="0" u="none" strike="noStrike">
                          <a:latin typeface="Arial"/>
                        </a:rPr>
                        <a:t> $                17.95 </a:t>
                      </a:r>
                    </a:p>
                  </a:txBody>
                  <a:tcPr marL="5575" marR="5575" marT="5575" marB="0" anchor="b">
                    <a:lnL>
                      <a:noFill/>
                    </a:lnL>
                    <a:lnR>
                      <a:noFill/>
                    </a:lnR>
                    <a:lnT>
                      <a:noFill/>
                    </a:lnT>
                    <a:lnB>
                      <a:noFill/>
                    </a:lnB>
                  </a:tcPr>
                </a:tc>
                <a:tc>
                  <a:txBody>
                    <a:bodyPr/>
                    <a:lstStyle/>
                    <a:p>
                      <a:pPr algn="r" fontAlgn="b"/>
                      <a:r>
                        <a:rPr lang="en-US" sz="800" b="0" i="0" u="none" strike="noStrike">
                          <a:latin typeface="Arial"/>
                        </a:rPr>
                        <a:t>1</a:t>
                      </a:r>
                    </a:p>
                  </a:txBody>
                  <a:tcPr marL="5575" marR="5575" marT="5575" marB="0" anchor="b">
                    <a:lnL>
                      <a:noFill/>
                    </a:lnL>
                    <a:lnR>
                      <a:noFill/>
                    </a:lnR>
                    <a:lnT>
                      <a:noFill/>
                    </a:lnT>
                    <a:lnB>
                      <a:noFill/>
                    </a:lnB>
                  </a:tcPr>
                </a:tc>
                <a:tc>
                  <a:txBody>
                    <a:bodyPr/>
                    <a:lstStyle/>
                    <a:p>
                      <a:pPr algn="r" fontAlgn="b"/>
                      <a:r>
                        <a:rPr lang="en-US" sz="800" b="0" i="0" u="sng" strike="noStrike">
                          <a:latin typeface="Arial"/>
                        </a:rPr>
                        <a:t> $       17.95 </a:t>
                      </a: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r>
              <a:tr h="101100">
                <a:tc>
                  <a:txBody>
                    <a:bodyPr/>
                    <a:lstStyle/>
                    <a:p>
                      <a:pPr algn="l" fontAlgn="b"/>
                      <a:r>
                        <a:rPr lang="en-US" sz="800" b="0" i="0" u="none" strike="noStrike">
                          <a:latin typeface="Arial"/>
                        </a:rPr>
                        <a:t>Breakaway female pin-header</a:t>
                      </a:r>
                    </a:p>
                  </a:txBody>
                  <a:tcPr marL="5575" marR="5575" marT="5575" marB="0" anchor="b">
                    <a:lnL>
                      <a:noFill/>
                    </a:lnL>
                    <a:lnR>
                      <a:noFill/>
                    </a:lnR>
                    <a:lnT>
                      <a:noFill/>
                    </a:lnT>
                    <a:lnB>
                      <a:noFill/>
                    </a:lnB>
                  </a:tcPr>
                </a:tc>
                <a:tc>
                  <a:txBody>
                    <a:bodyPr/>
                    <a:lstStyle/>
                    <a:p>
                      <a:pPr algn="l" fontAlgn="b"/>
                      <a:r>
                        <a:rPr lang="en-US" sz="800" b="0" i="0" u="none" strike="noStrike">
                          <a:latin typeface="Arial"/>
                        </a:rPr>
                        <a:t>PRT-00115</a:t>
                      </a:r>
                    </a:p>
                  </a:txBody>
                  <a:tcPr marL="5575" marR="5575" marT="5575" marB="0" anchor="b">
                    <a:lnL>
                      <a:noFill/>
                    </a:lnL>
                    <a:lnR>
                      <a:noFill/>
                    </a:lnR>
                    <a:lnT>
                      <a:noFill/>
                    </a:lnT>
                    <a:lnB>
                      <a:noFill/>
                    </a:lnB>
                  </a:tcPr>
                </a:tc>
                <a:tc>
                  <a:txBody>
                    <a:bodyPr/>
                    <a:lstStyle/>
                    <a:p>
                      <a:pPr algn="l" fontAlgn="b"/>
                      <a:r>
                        <a:rPr lang="en-US" sz="800" b="0" i="0" u="none" strike="noStrike">
                          <a:latin typeface="Arial"/>
                        </a:rPr>
                        <a:t> $                  1.50 </a:t>
                      </a:r>
                    </a:p>
                  </a:txBody>
                  <a:tcPr marL="5575" marR="5575" marT="5575" marB="0" anchor="b">
                    <a:lnL>
                      <a:noFill/>
                    </a:lnL>
                    <a:lnR>
                      <a:noFill/>
                    </a:lnR>
                    <a:lnT>
                      <a:noFill/>
                    </a:lnT>
                    <a:lnB>
                      <a:noFill/>
                    </a:lnB>
                  </a:tcPr>
                </a:tc>
                <a:tc>
                  <a:txBody>
                    <a:bodyPr/>
                    <a:lstStyle/>
                    <a:p>
                      <a:pPr algn="r" fontAlgn="b"/>
                      <a:r>
                        <a:rPr lang="en-US" sz="800" b="0" i="0" u="none" strike="noStrike">
                          <a:latin typeface="Arial"/>
                        </a:rPr>
                        <a:t>2</a:t>
                      </a:r>
                    </a:p>
                  </a:txBody>
                  <a:tcPr marL="5575" marR="5575" marT="5575" marB="0" anchor="b">
                    <a:lnL>
                      <a:noFill/>
                    </a:lnL>
                    <a:lnR>
                      <a:noFill/>
                    </a:lnR>
                    <a:lnT>
                      <a:noFill/>
                    </a:lnT>
                    <a:lnB>
                      <a:noFill/>
                    </a:lnB>
                  </a:tcPr>
                </a:tc>
                <a:tc>
                  <a:txBody>
                    <a:bodyPr/>
                    <a:lstStyle/>
                    <a:p>
                      <a:pPr algn="r" fontAlgn="b"/>
                      <a:r>
                        <a:rPr lang="en-US" sz="800" b="0" i="0" u="sng" strike="noStrike">
                          <a:latin typeface="Arial"/>
                        </a:rPr>
                        <a:t> $         3.00 </a:t>
                      </a: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r>
              <a:tr h="88215">
                <a:tc>
                  <a:txBody>
                    <a:bodyPr/>
                    <a:lstStyle/>
                    <a:p>
                      <a:pPr algn="l" fontAlgn="b"/>
                      <a:r>
                        <a:rPr lang="en-US" sz="800" b="0" i="0" u="none" strike="noStrike">
                          <a:latin typeface="Arial"/>
                        </a:rPr>
                        <a:t>Flash breakout PCB</a:t>
                      </a:r>
                    </a:p>
                  </a:txBody>
                  <a:tcPr marL="5575" marR="5575" marT="5575" marB="0" anchor="b">
                    <a:lnL>
                      <a:noFill/>
                    </a:lnL>
                    <a:lnR>
                      <a:noFill/>
                    </a:lnR>
                    <a:lnT>
                      <a:noFill/>
                    </a:lnT>
                    <a:lnB>
                      <a:noFill/>
                    </a:lnB>
                  </a:tcPr>
                </a:tc>
                <a:tc>
                  <a:txBody>
                    <a:bodyPr/>
                    <a:lstStyle/>
                    <a:p>
                      <a:pPr algn="l" fontAlgn="b"/>
                      <a:r>
                        <a:rPr lang="en-US" sz="800" b="0" i="0" u="none" strike="noStrike">
                          <a:latin typeface="Arial"/>
                        </a:rPr>
                        <a:t>custom</a:t>
                      </a:r>
                    </a:p>
                  </a:txBody>
                  <a:tcPr marL="5575" marR="5575" marT="5575" marB="0" anchor="b">
                    <a:lnL>
                      <a:noFill/>
                    </a:lnL>
                    <a:lnR>
                      <a:noFill/>
                    </a:lnR>
                    <a:lnT>
                      <a:noFill/>
                    </a:lnT>
                    <a:lnB>
                      <a:noFill/>
                    </a:lnB>
                  </a:tcPr>
                </a:tc>
                <a:tc>
                  <a:txBody>
                    <a:bodyPr/>
                    <a:lstStyle/>
                    <a:p>
                      <a:pPr algn="l" fontAlgn="b"/>
                      <a:r>
                        <a:rPr lang="en-US" sz="800" b="0" i="0" u="none" strike="noStrike">
                          <a:latin typeface="Arial"/>
                        </a:rPr>
                        <a:t> $                15.00 </a:t>
                      </a:r>
                    </a:p>
                  </a:txBody>
                  <a:tcPr marL="5575" marR="5575" marT="5575" marB="0" anchor="b">
                    <a:lnL>
                      <a:noFill/>
                    </a:lnL>
                    <a:lnR>
                      <a:noFill/>
                    </a:lnR>
                    <a:lnT>
                      <a:noFill/>
                    </a:lnT>
                    <a:lnB>
                      <a:noFill/>
                    </a:lnB>
                  </a:tcPr>
                </a:tc>
                <a:tc>
                  <a:txBody>
                    <a:bodyPr/>
                    <a:lstStyle/>
                    <a:p>
                      <a:pPr algn="r" fontAlgn="b"/>
                      <a:r>
                        <a:rPr lang="en-US" sz="800" b="0" i="0" u="none" strike="noStrike">
                          <a:latin typeface="Arial"/>
                        </a:rPr>
                        <a:t>10</a:t>
                      </a:r>
                    </a:p>
                  </a:txBody>
                  <a:tcPr marL="5575" marR="5575" marT="5575" marB="0" anchor="b">
                    <a:lnL>
                      <a:noFill/>
                    </a:lnL>
                    <a:lnR>
                      <a:noFill/>
                    </a:lnR>
                    <a:lnT>
                      <a:noFill/>
                    </a:lnT>
                    <a:lnB>
                      <a:noFill/>
                    </a:lnB>
                  </a:tcPr>
                </a:tc>
                <a:tc>
                  <a:txBody>
                    <a:bodyPr/>
                    <a:lstStyle/>
                    <a:p>
                      <a:pPr algn="r" fontAlgn="b"/>
                      <a:r>
                        <a:rPr lang="en-US" sz="800" b="0" i="0" u="sng" strike="noStrike">
                          <a:latin typeface="Arial"/>
                        </a:rPr>
                        <a:t> $     150.00 </a:t>
                      </a:r>
                    </a:p>
                  </a:txBody>
                  <a:tcPr marL="5575" marR="5575" marT="5575" marB="0" anchor="b">
                    <a:lnL>
                      <a:noFill/>
                    </a:lnL>
                    <a:lnR>
                      <a:noFill/>
                    </a:lnR>
                    <a:lnT>
                      <a:noFill/>
                    </a:lnT>
                    <a:lnB>
                      <a:noFill/>
                    </a:lnB>
                  </a:tcPr>
                </a:tc>
                <a:tc>
                  <a:txBody>
                    <a:bodyPr/>
                    <a:lstStyle/>
                    <a:p>
                      <a:pPr algn="l" fontAlgn="b"/>
                      <a:r>
                        <a:rPr lang="en-US" sz="800" b="0" i="0" u="none" strike="noStrike">
                          <a:latin typeface="Arial"/>
                        </a:rPr>
                        <a:t>PCB</a:t>
                      </a:r>
                    </a:p>
                  </a:txBody>
                  <a:tcPr marL="5575" marR="5575" marT="5575" marB="0" anchor="b">
                    <a:lnL>
                      <a:noFill/>
                    </a:lnL>
                    <a:lnR>
                      <a:noFill/>
                    </a:lnR>
                    <a:lnT>
                      <a:noFill/>
                    </a:lnT>
                    <a:lnB>
                      <a:noFill/>
                    </a:lnB>
                  </a:tcPr>
                </a:tc>
              </a:tr>
              <a:tr h="88215">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r" fontAlgn="b"/>
                      <a:endParaRPr lang="en-US" sz="800" b="0" i="0" u="sng" strike="noStrike">
                        <a:latin typeface="Arial"/>
                      </a:endParaRP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r>
              <a:tr h="106450">
                <a:tc>
                  <a:txBody>
                    <a:bodyPr/>
                    <a:lstStyle/>
                    <a:p>
                      <a:pPr algn="l" fontAlgn="b"/>
                      <a:r>
                        <a:rPr lang="en-US" sz="800" b="1" i="0" u="none" strike="noStrike">
                          <a:solidFill>
                            <a:srgbClr val="1F497D"/>
                          </a:solidFill>
                          <a:latin typeface="Calibri"/>
                        </a:rPr>
                        <a:t>Est. shipping/tax/labor</a:t>
                      </a:r>
                    </a:p>
                  </a:txBody>
                  <a:tcPr marL="5575" marR="5575" marT="5575" marB="0" anchor="b">
                    <a:lnL>
                      <a:noFill/>
                    </a:lnL>
                    <a:lnR>
                      <a:noFill/>
                    </a:lnR>
                    <a:lnT>
                      <a:noFill/>
                    </a:lnT>
                    <a:lnB w="12700" cap="flat" cmpd="sng" algn="ctr">
                      <a:solidFill>
                        <a:srgbClr val="95B3D7"/>
                      </a:solidFill>
                      <a:prstDash val="solid"/>
                      <a:round/>
                      <a:headEnd type="none" w="med" len="med"/>
                      <a:tailEnd type="none" w="med" len="med"/>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r" fontAlgn="b"/>
                      <a:endParaRPr lang="en-US" sz="800" b="0" i="0" u="sng" strike="noStrike">
                        <a:latin typeface="Arial"/>
                      </a:endParaRP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r>
              <a:tr h="88215">
                <a:tc>
                  <a:txBody>
                    <a:bodyPr/>
                    <a:lstStyle/>
                    <a:p>
                      <a:pPr algn="l" fontAlgn="b"/>
                      <a:r>
                        <a:rPr lang="en-US" sz="800" b="0" i="0" u="none" strike="noStrike">
                          <a:latin typeface="Arial"/>
                        </a:rPr>
                        <a:t>Schmartboard.com</a:t>
                      </a:r>
                    </a:p>
                  </a:txBody>
                  <a:tcPr marL="5575" marR="5575" marT="5575" marB="0" anchor="b">
                    <a:lnL>
                      <a:noFill/>
                    </a:lnL>
                    <a:lnR>
                      <a:noFill/>
                    </a:lnR>
                    <a:lnT w="12700" cap="flat" cmpd="sng" algn="ctr">
                      <a:solidFill>
                        <a:srgbClr val="95B3D7"/>
                      </a:solidFill>
                      <a:prstDash val="solid"/>
                      <a:round/>
                      <a:headEnd type="none" w="med" len="med"/>
                      <a:tailEnd type="none" w="med" len="med"/>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l" fontAlgn="b"/>
                      <a:r>
                        <a:rPr lang="en-US" sz="800" b="0" i="0" u="none" strike="noStrike">
                          <a:latin typeface="Arial"/>
                        </a:rPr>
                        <a:t> $                15.65 </a:t>
                      </a:r>
                    </a:p>
                  </a:txBody>
                  <a:tcPr marL="5575" marR="5575" marT="5575" marB="0" anchor="b">
                    <a:lnL>
                      <a:noFill/>
                    </a:lnL>
                    <a:lnR>
                      <a:noFill/>
                    </a:lnR>
                    <a:lnT>
                      <a:noFill/>
                    </a:lnT>
                    <a:lnB>
                      <a:noFill/>
                    </a:lnB>
                  </a:tcPr>
                </a:tc>
                <a:tc>
                  <a:txBody>
                    <a:bodyPr/>
                    <a:lstStyle/>
                    <a:p>
                      <a:pPr algn="r" fontAlgn="b"/>
                      <a:r>
                        <a:rPr lang="en-US" sz="800" b="0" i="0" u="none" strike="noStrike">
                          <a:latin typeface="Arial"/>
                        </a:rPr>
                        <a:t>1</a:t>
                      </a:r>
                    </a:p>
                  </a:txBody>
                  <a:tcPr marL="5575" marR="5575" marT="5575" marB="0" anchor="b">
                    <a:lnL>
                      <a:noFill/>
                    </a:lnL>
                    <a:lnR>
                      <a:noFill/>
                    </a:lnR>
                    <a:lnT>
                      <a:noFill/>
                    </a:lnT>
                    <a:lnB>
                      <a:noFill/>
                    </a:lnB>
                  </a:tcPr>
                </a:tc>
                <a:tc>
                  <a:txBody>
                    <a:bodyPr/>
                    <a:lstStyle/>
                    <a:p>
                      <a:pPr algn="r" fontAlgn="b"/>
                      <a:r>
                        <a:rPr lang="en-US" sz="800" b="0" i="0" u="sng" strike="noStrike" dirty="0">
                          <a:latin typeface="Arial"/>
                        </a:rPr>
                        <a:t> $       15.65 </a:t>
                      </a: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r>
              <a:tr h="88215">
                <a:tc>
                  <a:txBody>
                    <a:bodyPr/>
                    <a:lstStyle/>
                    <a:p>
                      <a:pPr algn="l" fontAlgn="b"/>
                      <a:r>
                        <a:rPr lang="en-US" sz="800" b="0" i="0" u="none" strike="noStrike">
                          <a:latin typeface="Arial"/>
                        </a:rPr>
                        <a:t>Futurelec.com</a:t>
                      </a: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l" fontAlgn="b"/>
                      <a:r>
                        <a:rPr lang="en-US" sz="800" b="0" i="0" u="none" strike="noStrike">
                          <a:latin typeface="Arial"/>
                        </a:rPr>
                        <a:t> $                22.00 </a:t>
                      </a:r>
                    </a:p>
                  </a:txBody>
                  <a:tcPr marL="5575" marR="5575" marT="5575" marB="0" anchor="b">
                    <a:lnL>
                      <a:noFill/>
                    </a:lnL>
                    <a:lnR>
                      <a:noFill/>
                    </a:lnR>
                    <a:lnT>
                      <a:noFill/>
                    </a:lnT>
                    <a:lnB>
                      <a:noFill/>
                    </a:lnB>
                  </a:tcPr>
                </a:tc>
                <a:tc>
                  <a:txBody>
                    <a:bodyPr/>
                    <a:lstStyle/>
                    <a:p>
                      <a:pPr algn="r" fontAlgn="b"/>
                      <a:r>
                        <a:rPr lang="en-US" sz="800" b="0" i="0" u="none" strike="noStrike">
                          <a:latin typeface="Arial"/>
                        </a:rPr>
                        <a:t>1</a:t>
                      </a:r>
                    </a:p>
                  </a:txBody>
                  <a:tcPr marL="5575" marR="5575" marT="5575" marB="0" anchor="b">
                    <a:lnL>
                      <a:noFill/>
                    </a:lnL>
                    <a:lnR>
                      <a:noFill/>
                    </a:lnR>
                    <a:lnT>
                      <a:noFill/>
                    </a:lnT>
                    <a:lnB>
                      <a:noFill/>
                    </a:lnB>
                  </a:tcPr>
                </a:tc>
                <a:tc>
                  <a:txBody>
                    <a:bodyPr/>
                    <a:lstStyle/>
                    <a:p>
                      <a:pPr algn="r" fontAlgn="b"/>
                      <a:r>
                        <a:rPr lang="en-US" sz="800" b="0" i="0" u="sng" strike="noStrike">
                          <a:latin typeface="Arial"/>
                        </a:rPr>
                        <a:t> $       22.00 </a:t>
                      </a: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r>
              <a:tr h="88215">
                <a:tc>
                  <a:txBody>
                    <a:bodyPr/>
                    <a:lstStyle/>
                    <a:p>
                      <a:pPr algn="l" fontAlgn="b"/>
                      <a:r>
                        <a:rPr lang="en-US" sz="800" b="0" i="0" u="none" strike="noStrike">
                          <a:latin typeface="Arial"/>
                        </a:rPr>
                        <a:t>SparkFun</a:t>
                      </a: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l" fontAlgn="b"/>
                      <a:r>
                        <a:rPr lang="en-US" sz="800" b="0" i="0" u="none" strike="noStrike">
                          <a:latin typeface="Arial"/>
                        </a:rPr>
                        <a:t> $                  8.29 </a:t>
                      </a:r>
                    </a:p>
                  </a:txBody>
                  <a:tcPr marL="5575" marR="5575" marT="5575" marB="0" anchor="b">
                    <a:lnL>
                      <a:noFill/>
                    </a:lnL>
                    <a:lnR>
                      <a:noFill/>
                    </a:lnR>
                    <a:lnT>
                      <a:noFill/>
                    </a:lnT>
                    <a:lnB>
                      <a:noFill/>
                    </a:lnB>
                  </a:tcPr>
                </a:tc>
                <a:tc>
                  <a:txBody>
                    <a:bodyPr/>
                    <a:lstStyle/>
                    <a:p>
                      <a:pPr algn="r" fontAlgn="b"/>
                      <a:r>
                        <a:rPr lang="en-US" sz="800" b="0" i="0" u="none" strike="noStrike">
                          <a:latin typeface="Arial"/>
                        </a:rPr>
                        <a:t>1</a:t>
                      </a:r>
                    </a:p>
                  </a:txBody>
                  <a:tcPr marL="5575" marR="5575" marT="5575" marB="0" anchor="b">
                    <a:lnL>
                      <a:noFill/>
                    </a:lnL>
                    <a:lnR>
                      <a:noFill/>
                    </a:lnR>
                    <a:lnT>
                      <a:noFill/>
                    </a:lnT>
                    <a:lnB>
                      <a:noFill/>
                    </a:lnB>
                  </a:tcPr>
                </a:tc>
                <a:tc>
                  <a:txBody>
                    <a:bodyPr/>
                    <a:lstStyle/>
                    <a:p>
                      <a:pPr algn="r" fontAlgn="b"/>
                      <a:r>
                        <a:rPr lang="en-US" sz="800" b="0" i="0" u="sng" strike="noStrike">
                          <a:latin typeface="Arial"/>
                        </a:rPr>
                        <a:t> $         8.29 </a:t>
                      </a: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r>
              <a:tr h="88215">
                <a:tc>
                  <a:txBody>
                    <a:bodyPr/>
                    <a:lstStyle/>
                    <a:p>
                      <a:pPr algn="l" fontAlgn="b"/>
                      <a:r>
                        <a:rPr lang="en-US" sz="800" b="0" i="0" u="none" strike="noStrike">
                          <a:latin typeface="Arial"/>
                        </a:rPr>
                        <a:t>avnet.com</a:t>
                      </a: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c>
                  <a:txBody>
                    <a:bodyPr/>
                    <a:lstStyle/>
                    <a:p>
                      <a:pPr algn="l" fontAlgn="b"/>
                      <a:r>
                        <a:rPr lang="en-US" sz="800" b="0" i="0" u="none" strike="noStrike">
                          <a:latin typeface="Arial"/>
                        </a:rPr>
                        <a:t> $                  8.00 </a:t>
                      </a:r>
                    </a:p>
                  </a:txBody>
                  <a:tcPr marL="5575" marR="5575" marT="5575" marB="0" anchor="b">
                    <a:lnL>
                      <a:noFill/>
                    </a:lnL>
                    <a:lnR>
                      <a:noFill/>
                    </a:lnR>
                    <a:lnT>
                      <a:noFill/>
                    </a:lnT>
                    <a:lnB>
                      <a:noFill/>
                    </a:lnB>
                  </a:tcPr>
                </a:tc>
                <a:tc>
                  <a:txBody>
                    <a:bodyPr/>
                    <a:lstStyle/>
                    <a:p>
                      <a:pPr algn="r" fontAlgn="b"/>
                      <a:r>
                        <a:rPr lang="en-US" sz="800" b="0" i="0" u="none" strike="noStrike">
                          <a:latin typeface="Arial"/>
                        </a:rPr>
                        <a:t>1</a:t>
                      </a:r>
                    </a:p>
                  </a:txBody>
                  <a:tcPr marL="5575" marR="5575" marT="5575" marB="0" anchor="b">
                    <a:lnL>
                      <a:noFill/>
                    </a:lnL>
                    <a:lnR>
                      <a:noFill/>
                    </a:lnR>
                    <a:lnT>
                      <a:noFill/>
                    </a:lnT>
                    <a:lnB>
                      <a:noFill/>
                    </a:lnB>
                  </a:tcPr>
                </a:tc>
                <a:tc>
                  <a:txBody>
                    <a:bodyPr/>
                    <a:lstStyle/>
                    <a:p>
                      <a:pPr algn="r" fontAlgn="b"/>
                      <a:r>
                        <a:rPr lang="en-US" sz="800" b="0" i="0" u="sng" strike="noStrike">
                          <a:latin typeface="Arial"/>
                        </a:rPr>
                        <a:t> $         8.00 </a:t>
                      </a: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r>
              <a:tr h="88215">
                <a:tc gridSpan="2">
                  <a:txBody>
                    <a:bodyPr/>
                    <a:lstStyle/>
                    <a:p>
                      <a:pPr algn="l" fontAlgn="b"/>
                      <a:r>
                        <a:rPr lang="en-US" sz="800" b="0" i="0" u="none" strike="noStrike">
                          <a:latin typeface="Arial"/>
                        </a:rPr>
                        <a:t>Flash breakout PCB Assembly</a:t>
                      </a:r>
                    </a:p>
                  </a:txBody>
                  <a:tcPr marL="5575" marR="5575" marT="5575" marB="0" anchor="b">
                    <a:lnL>
                      <a:noFill/>
                    </a:lnL>
                    <a:lnR>
                      <a:noFill/>
                    </a:lnR>
                    <a:lnT>
                      <a:noFill/>
                    </a:lnT>
                    <a:lnB>
                      <a:noFill/>
                    </a:lnB>
                  </a:tcPr>
                </a:tc>
                <a:tc hMerge="1">
                  <a:txBody>
                    <a:bodyPr/>
                    <a:lstStyle/>
                    <a:p>
                      <a:endParaRPr lang="en-US"/>
                    </a:p>
                  </a:txBody>
                  <a:tcPr/>
                </a:tc>
                <a:tc>
                  <a:txBody>
                    <a:bodyPr/>
                    <a:lstStyle/>
                    <a:p>
                      <a:pPr algn="l" fontAlgn="b"/>
                      <a:r>
                        <a:rPr lang="en-US" sz="800" b="0" i="0" u="none" strike="noStrike">
                          <a:latin typeface="Arial"/>
                        </a:rPr>
                        <a:t> $                30.00 </a:t>
                      </a:r>
                    </a:p>
                  </a:txBody>
                  <a:tcPr marL="5575" marR="5575" marT="5575" marB="0" anchor="b">
                    <a:lnL>
                      <a:noFill/>
                    </a:lnL>
                    <a:lnR>
                      <a:noFill/>
                    </a:lnR>
                    <a:lnT>
                      <a:noFill/>
                    </a:lnT>
                    <a:lnB>
                      <a:noFill/>
                    </a:lnB>
                  </a:tcPr>
                </a:tc>
                <a:tc>
                  <a:txBody>
                    <a:bodyPr/>
                    <a:lstStyle/>
                    <a:p>
                      <a:pPr algn="r" fontAlgn="b"/>
                      <a:r>
                        <a:rPr lang="en-US" sz="800" b="0" i="0" u="none" strike="noStrike">
                          <a:latin typeface="Arial"/>
                        </a:rPr>
                        <a:t>4</a:t>
                      </a:r>
                    </a:p>
                  </a:txBody>
                  <a:tcPr marL="5575" marR="5575" marT="5575" marB="0" anchor="b">
                    <a:lnL>
                      <a:noFill/>
                    </a:lnL>
                    <a:lnR>
                      <a:noFill/>
                    </a:lnR>
                    <a:lnT>
                      <a:noFill/>
                    </a:lnT>
                    <a:lnB>
                      <a:noFill/>
                    </a:lnB>
                  </a:tcPr>
                </a:tc>
                <a:tc>
                  <a:txBody>
                    <a:bodyPr/>
                    <a:lstStyle/>
                    <a:p>
                      <a:pPr algn="r" fontAlgn="b"/>
                      <a:r>
                        <a:rPr lang="en-US" sz="800" b="0" i="0" u="sng" strike="noStrike" dirty="0">
                          <a:latin typeface="Arial"/>
                        </a:rPr>
                        <a:t> $     120.00 </a:t>
                      </a:r>
                    </a:p>
                  </a:txBody>
                  <a:tcPr marL="5575" marR="5575" marT="5575" marB="0" anchor="b">
                    <a:lnL>
                      <a:noFill/>
                    </a:lnL>
                    <a:lnR>
                      <a:noFill/>
                    </a:lnR>
                    <a:lnT>
                      <a:noFill/>
                    </a:lnT>
                    <a:lnB>
                      <a:noFill/>
                    </a:lnB>
                  </a:tcPr>
                </a:tc>
                <a:tc>
                  <a:txBody>
                    <a:bodyPr/>
                    <a:lstStyle/>
                    <a:p>
                      <a:pPr algn="l" fontAlgn="b"/>
                      <a:endParaRPr lang="en-US" sz="800" b="0" i="0" u="none" strike="noStrike">
                        <a:latin typeface="Arial"/>
                      </a:endParaRPr>
                    </a:p>
                  </a:txBody>
                  <a:tcPr marL="5575" marR="5575" marT="5575" marB="0" anchor="b">
                    <a:lnL>
                      <a:noFill/>
                    </a:lnL>
                    <a:lnR>
                      <a:noFill/>
                    </a:lnR>
                    <a:lnT>
                      <a:noFill/>
                    </a:lnT>
                    <a:lnB>
                      <a:noFill/>
                    </a:lnB>
                  </a:tcPr>
                </a:tc>
              </a:tr>
              <a:tr h="88215">
                <a:tc>
                  <a:txBody>
                    <a:bodyPr/>
                    <a:lstStyle/>
                    <a:p>
                      <a:pPr algn="l" fontAlgn="b"/>
                      <a:endParaRPr lang="en-US" sz="800" b="0" i="0" u="none" strike="noStrike" dirty="0">
                        <a:latin typeface="Arial"/>
                      </a:endParaRPr>
                    </a:p>
                  </a:txBody>
                  <a:tcPr marL="5575" marR="5575" marT="5575" marB="0" anchor="b">
                    <a:lnL>
                      <a:noFill/>
                    </a:lnL>
                    <a:lnR>
                      <a:noFill/>
                    </a:lnR>
                    <a:lnT>
                      <a:noFill/>
                    </a:lnT>
                    <a:lnB w="6350" cap="flat" cmpd="sng" algn="ctr">
                      <a:solidFill>
                        <a:srgbClr val="4F81BD"/>
                      </a:solidFill>
                      <a:prstDash val="solid"/>
                      <a:round/>
                      <a:headEnd type="none" w="med" len="med"/>
                      <a:tailEnd type="none" w="med" len="med"/>
                    </a:lnB>
                  </a:tcPr>
                </a:tc>
                <a:tc>
                  <a:txBody>
                    <a:bodyPr/>
                    <a:lstStyle/>
                    <a:p>
                      <a:pPr algn="l" fontAlgn="b"/>
                      <a:endParaRPr lang="en-US" sz="800" b="0" i="0" u="none" strike="noStrike">
                        <a:latin typeface="Arial"/>
                      </a:endParaRPr>
                    </a:p>
                  </a:txBody>
                  <a:tcPr marL="5575" marR="5575" marT="5575" marB="0" anchor="b">
                    <a:lnL>
                      <a:noFill/>
                    </a:lnL>
                    <a:lnR>
                      <a:noFill/>
                    </a:lnR>
                    <a:lnT>
                      <a:noFill/>
                    </a:lnT>
                    <a:lnB w="6350" cap="flat" cmpd="sng" algn="ctr">
                      <a:solidFill>
                        <a:srgbClr val="4F81BD"/>
                      </a:solidFill>
                      <a:prstDash val="solid"/>
                      <a:round/>
                      <a:headEnd type="none" w="med" len="med"/>
                      <a:tailEnd type="none" w="med" len="med"/>
                    </a:lnB>
                  </a:tcPr>
                </a:tc>
                <a:tc>
                  <a:txBody>
                    <a:bodyPr/>
                    <a:lstStyle/>
                    <a:p>
                      <a:pPr algn="l" fontAlgn="b"/>
                      <a:endParaRPr lang="en-US" sz="800" b="0" i="0" u="none" strike="noStrike">
                        <a:latin typeface="Arial"/>
                      </a:endParaRPr>
                    </a:p>
                  </a:txBody>
                  <a:tcPr marL="5575" marR="5575" marT="5575" marB="0" anchor="b">
                    <a:lnL>
                      <a:noFill/>
                    </a:lnL>
                    <a:lnR>
                      <a:noFill/>
                    </a:lnR>
                    <a:lnT>
                      <a:noFill/>
                    </a:lnT>
                    <a:lnB w="6350" cap="flat" cmpd="sng" algn="ctr">
                      <a:solidFill>
                        <a:srgbClr val="4F81BD"/>
                      </a:solidFill>
                      <a:prstDash val="solid"/>
                      <a:round/>
                      <a:headEnd type="none" w="med" len="med"/>
                      <a:tailEnd type="none" w="med" len="med"/>
                    </a:lnB>
                  </a:tcPr>
                </a:tc>
                <a:tc>
                  <a:txBody>
                    <a:bodyPr/>
                    <a:lstStyle/>
                    <a:p>
                      <a:pPr algn="l" fontAlgn="b"/>
                      <a:endParaRPr lang="en-US" sz="800" b="0" i="0" u="none" strike="noStrike">
                        <a:latin typeface="Arial"/>
                      </a:endParaRPr>
                    </a:p>
                  </a:txBody>
                  <a:tcPr marL="5575" marR="5575" marT="5575" marB="0" anchor="b">
                    <a:lnL>
                      <a:noFill/>
                    </a:lnL>
                    <a:lnR>
                      <a:noFill/>
                    </a:lnR>
                    <a:lnT>
                      <a:noFill/>
                    </a:lnT>
                    <a:lnB w="6350" cap="flat" cmpd="sng" algn="ctr">
                      <a:solidFill>
                        <a:srgbClr val="4F81BD"/>
                      </a:solidFill>
                      <a:prstDash val="solid"/>
                      <a:round/>
                      <a:headEnd type="none" w="med" len="med"/>
                      <a:tailEnd type="none" w="med" len="med"/>
                    </a:lnB>
                  </a:tcPr>
                </a:tc>
                <a:tc>
                  <a:txBody>
                    <a:bodyPr/>
                    <a:lstStyle/>
                    <a:p>
                      <a:pPr algn="r" fontAlgn="b"/>
                      <a:endParaRPr lang="en-US" sz="800" b="0" i="0" u="none" strike="noStrike" dirty="0">
                        <a:latin typeface="Arial"/>
                      </a:endParaRPr>
                    </a:p>
                  </a:txBody>
                  <a:tcPr marL="5575" marR="5575" marT="5575" marB="0" anchor="b">
                    <a:lnL>
                      <a:noFill/>
                    </a:lnL>
                    <a:lnR>
                      <a:noFill/>
                    </a:lnR>
                    <a:lnT>
                      <a:noFill/>
                    </a:lnT>
                    <a:lnB w="6350" cap="flat" cmpd="sng" algn="ctr">
                      <a:solidFill>
                        <a:srgbClr val="4F81BD"/>
                      </a:solidFill>
                      <a:prstDash val="solid"/>
                      <a:round/>
                      <a:headEnd type="none" w="med" len="med"/>
                      <a:tailEnd type="none" w="med" len="med"/>
                    </a:lnB>
                  </a:tcPr>
                </a:tc>
                <a:tc>
                  <a:txBody>
                    <a:bodyPr/>
                    <a:lstStyle/>
                    <a:p>
                      <a:pPr algn="l" fontAlgn="b"/>
                      <a:endParaRPr lang="en-US" sz="800" b="0" i="0" u="none" strike="noStrike">
                        <a:latin typeface="Arial"/>
                      </a:endParaRPr>
                    </a:p>
                  </a:txBody>
                  <a:tcPr marL="5575" marR="5575" marT="5575" marB="0" anchor="b">
                    <a:lnL>
                      <a:noFill/>
                    </a:lnL>
                    <a:lnR>
                      <a:noFill/>
                    </a:lnR>
                    <a:lnT>
                      <a:noFill/>
                    </a:lnT>
                    <a:lnB w="6350" cap="flat" cmpd="sng" algn="ctr">
                      <a:solidFill>
                        <a:srgbClr val="4F81BD"/>
                      </a:solidFill>
                      <a:prstDash val="solid"/>
                      <a:round/>
                      <a:headEnd type="none" w="med" len="med"/>
                      <a:tailEnd type="none" w="med" len="med"/>
                    </a:lnB>
                  </a:tcPr>
                </a:tc>
              </a:tr>
              <a:tr h="106450">
                <a:tc>
                  <a:txBody>
                    <a:bodyPr/>
                    <a:lstStyle/>
                    <a:p>
                      <a:pPr algn="l" fontAlgn="b"/>
                      <a:r>
                        <a:rPr lang="en-US" sz="800" b="1" i="0" u="none" strike="noStrike">
                          <a:solidFill>
                            <a:srgbClr val="000000"/>
                          </a:solidFill>
                          <a:latin typeface="Calibri"/>
                        </a:rPr>
                        <a:t>Total</a:t>
                      </a:r>
                    </a:p>
                  </a:txBody>
                  <a:tcPr marL="5575" marR="5575" marT="5575" marB="0" anchor="b">
                    <a:lnL>
                      <a:noFill/>
                    </a:lnL>
                    <a:lnR>
                      <a:noFill/>
                    </a:lnR>
                    <a:lnT w="6350" cap="flat" cmpd="sng" algn="ctr">
                      <a:solidFill>
                        <a:srgbClr val="4F81BD"/>
                      </a:solidFill>
                      <a:prstDash val="solid"/>
                      <a:round/>
                      <a:headEnd type="none" w="med" len="med"/>
                      <a:tailEnd type="none" w="med" len="med"/>
                    </a:lnT>
                    <a:lnB w="25400" cap="flat" cmpd="dbl" algn="ctr">
                      <a:solidFill>
                        <a:srgbClr val="4F81BD"/>
                      </a:solidFill>
                      <a:prstDash val="solid"/>
                      <a:round/>
                      <a:headEnd type="none" w="med" len="med"/>
                      <a:tailEnd type="none" w="med" len="med"/>
                    </a:lnB>
                  </a:tcPr>
                </a:tc>
                <a:tc>
                  <a:txBody>
                    <a:bodyPr/>
                    <a:lstStyle/>
                    <a:p>
                      <a:pPr algn="l" fontAlgn="b"/>
                      <a:r>
                        <a:rPr lang="en-US" sz="800" b="1" i="0" u="none" strike="noStrike">
                          <a:solidFill>
                            <a:srgbClr val="000000"/>
                          </a:solidFill>
                          <a:latin typeface="Calibri"/>
                        </a:rPr>
                        <a:t> </a:t>
                      </a:r>
                    </a:p>
                  </a:txBody>
                  <a:tcPr marL="5575" marR="5575" marT="5575" marB="0" anchor="b">
                    <a:lnL>
                      <a:noFill/>
                    </a:lnL>
                    <a:lnR>
                      <a:noFill/>
                    </a:lnR>
                    <a:lnT w="6350" cap="flat" cmpd="sng" algn="ctr">
                      <a:solidFill>
                        <a:srgbClr val="4F81BD"/>
                      </a:solidFill>
                      <a:prstDash val="solid"/>
                      <a:round/>
                      <a:headEnd type="none" w="med" len="med"/>
                      <a:tailEnd type="none" w="med" len="med"/>
                    </a:lnT>
                    <a:lnB w="25400" cap="flat" cmpd="dbl" algn="ctr">
                      <a:solidFill>
                        <a:srgbClr val="4F81BD"/>
                      </a:solidFill>
                      <a:prstDash val="solid"/>
                      <a:round/>
                      <a:headEnd type="none" w="med" len="med"/>
                      <a:tailEnd type="none" w="med" len="med"/>
                    </a:lnB>
                  </a:tcPr>
                </a:tc>
                <a:tc>
                  <a:txBody>
                    <a:bodyPr/>
                    <a:lstStyle/>
                    <a:p>
                      <a:pPr algn="l" fontAlgn="b"/>
                      <a:r>
                        <a:rPr lang="en-US" sz="800" b="1" i="0" u="none" strike="noStrike">
                          <a:solidFill>
                            <a:srgbClr val="000000"/>
                          </a:solidFill>
                          <a:latin typeface="Calibri"/>
                        </a:rPr>
                        <a:t> </a:t>
                      </a:r>
                    </a:p>
                  </a:txBody>
                  <a:tcPr marL="5575" marR="5575" marT="5575" marB="0" anchor="b">
                    <a:lnL>
                      <a:noFill/>
                    </a:lnL>
                    <a:lnR>
                      <a:noFill/>
                    </a:lnR>
                    <a:lnT w="6350" cap="flat" cmpd="sng" algn="ctr">
                      <a:solidFill>
                        <a:srgbClr val="4F81BD"/>
                      </a:solidFill>
                      <a:prstDash val="solid"/>
                      <a:round/>
                      <a:headEnd type="none" w="med" len="med"/>
                      <a:tailEnd type="none" w="med" len="med"/>
                    </a:lnT>
                    <a:lnB w="25400" cap="flat" cmpd="dbl" algn="ctr">
                      <a:solidFill>
                        <a:srgbClr val="4F81BD"/>
                      </a:solidFill>
                      <a:prstDash val="solid"/>
                      <a:round/>
                      <a:headEnd type="none" w="med" len="med"/>
                      <a:tailEnd type="none" w="med" len="med"/>
                    </a:lnB>
                  </a:tcPr>
                </a:tc>
                <a:tc>
                  <a:txBody>
                    <a:bodyPr/>
                    <a:lstStyle/>
                    <a:p>
                      <a:pPr algn="l" fontAlgn="b"/>
                      <a:r>
                        <a:rPr lang="en-US" sz="800" b="1" i="0" u="none" strike="noStrike">
                          <a:solidFill>
                            <a:srgbClr val="000000"/>
                          </a:solidFill>
                          <a:latin typeface="Calibri"/>
                        </a:rPr>
                        <a:t> </a:t>
                      </a:r>
                    </a:p>
                  </a:txBody>
                  <a:tcPr marL="5575" marR="5575" marT="5575" marB="0" anchor="b">
                    <a:lnL>
                      <a:noFill/>
                    </a:lnL>
                    <a:lnR>
                      <a:noFill/>
                    </a:lnR>
                    <a:lnT w="6350" cap="flat" cmpd="sng" algn="ctr">
                      <a:solidFill>
                        <a:srgbClr val="4F81BD"/>
                      </a:solidFill>
                      <a:prstDash val="solid"/>
                      <a:round/>
                      <a:headEnd type="none" w="med" len="med"/>
                      <a:tailEnd type="none" w="med" len="med"/>
                    </a:lnT>
                    <a:lnB w="25400" cap="flat" cmpd="dbl" algn="ctr">
                      <a:solidFill>
                        <a:srgbClr val="4F81BD"/>
                      </a:solidFill>
                      <a:prstDash val="solid"/>
                      <a:round/>
                      <a:headEnd type="none" w="med" len="med"/>
                      <a:tailEnd type="none" w="med" len="med"/>
                    </a:lnB>
                  </a:tcPr>
                </a:tc>
                <a:tc>
                  <a:txBody>
                    <a:bodyPr/>
                    <a:lstStyle/>
                    <a:p>
                      <a:pPr algn="r" fontAlgn="b"/>
                      <a:r>
                        <a:rPr lang="en-US" sz="800" b="1" i="0" u="none" strike="noStrike" dirty="0">
                          <a:solidFill>
                            <a:srgbClr val="000000"/>
                          </a:solidFill>
                          <a:latin typeface="Calibri"/>
                        </a:rPr>
                        <a:t> $        842.46 </a:t>
                      </a:r>
                    </a:p>
                  </a:txBody>
                  <a:tcPr marL="5575" marR="5575" marT="5575" marB="0" anchor="b">
                    <a:lnL>
                      <a:noFill/>
                    </a:lnL>
                    <a:lnR>
                      <a:noFill/>
                    </a:lnR>
                    <a:lnT w="6350" cap="flat" cmpd="sng" algn="ctr">
                      <a:solidFill>
                        <a:srgbClr val="4F81BD"/>
                      </a:solidFill>
                      <a:prstDash val="solid"/>
                      <a:round/>
                      <a:headEnd type="none" w="med" len="med"/>
                      <a:tailEnd type="none" w="med" len="med"/>
                    </a:lnT>
                    <a:lnB w="25400" cap="flat" cmpd="dbl" algn="ctr">
                      <a:solidFill>
                        <a:srgbClr val="4F81BD"/>
                      </a:solidFill>
                      <a:prstDash val="solid"/>
                      <a:round/>
                      <a:headEnd type="none" w="med" len="med"/>
                      <a:tailEnd type="none" w="med" len="med"/>
                    </a:lnB>
                  </a:tcPr>
                </a:tc>
                <a:tc>
                  <a:txBody>
                    <a:bodyPr/>
                    <a:lstStyle/>
                    <a:p>
                      <a:pPr algn="l" fontAlgn="b"/>
                      <a:r>
                        <a:rPr lang="en-US" sz="800" b="1" i="0" u="none" strike="noStrike" dirty="0">
                          <a:solidFill>
                            <a:srgbClr val="000000"/>
                          </a:solidFill>
                          <a:latin typeface="Calibri"/>
                        </a:rPr>
                        <a:t> </a:t>
                      </a:r>
                    </a:p>
                  </a:txBody>
                  <a:tcPr marL="5575" marR="5575" marT="5575" marB="0" anchor="b">
                    <a:lnL>
                      <a:noFill/>
                    </a:lnL>
                    <a:lnR>
                      <a:noFill/>
                    </a:lnR>
                    <a:lnT w="6350" cap="flat" cmpd="sng" algn="ctr">
                      <a:solidFill>
                        <a:srgbClr val="4F81BD"/>
                      </a:solidFill>
                      <a:prstDash val="solid"/>
                      <a:round/>
                      <a:headEnd type="none" w="med" len="med"/>
                      <a:tailEnd type="none" w="med" len="med"/>
                    </a:lnT>
                    <a:lnB w="25400" cap="flat" cmpd="dbl" algn="ctr">
                      <a:solidFill>
                        <a:srgbClr val="4F81BD"/>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en-US" smtClean="0">
                <a:effectLst>
                  <a:outerShdw blurRad="38100" dist="38100" dir="2700000" algn="tl">
                    <a:srgbClr val="C0C0C0"/>
                  </a:outerShdw>
                </a:effectLst>
              </a:rPr>
              <a:t>Prototypes</a:t>
            </a:r>
          </a:p>
        </p:txBody>
      </p:sp>
      <p:sp>
        <p:nvSpPr>
          <p:cNvPr id="32771" name="Content Placeholder 2"/>
          <p:cNvSpPr>
            <a:spLocks noGrp="1"/>
          </p:cNvSpPr>
          <p:nvPr>
            <p:ph idx="1"/>
          </p:nvPr>
        </p:nvSpPr>
        <p:spPr/>
        <p:txBody>
          <a:bodyPr/>
          <a:lstStyle/>
          <a:p>
            <a:pPr eaLnBrk="1" hangingPunct="1"/>
            <a:r>
              <a:rPr lang="en-US" smtClean="0">
                <a:ea typeface="ＭＳ Ｐゴシック"/>
                <a:cs typeface="ＭＳ Ｐゴシック"/>
              </a:rPr>
              <a:t>Conclusion</a:t>
            </a:r>
          </a:p>
          <a:p>
            <a:pPr lvl="1" eaLnBrk="1" hangingPunct="1"/>
            <a:endParaRPr lang="en-US" smtClean="0">
              <a:ea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p:txBody>
      </p:sp>
      <p:pic>
        <p:nvPicPr>
          <p:cNvPr id="32772"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32773"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0" compatLnSpc="1">
            <a:prstTxWarp prst="textNoShape">
              <a:avLst/>
            </a:prstTxWarp>
          </a:bodyPr>
          <a:lstStyle/>
          <a:p>
            <a:pPr eaLnBrk="1" hangingPunct="1">
              <a:defRPr/>
            </a:pPr>
            <a:r>
              <a:rPr lang="en-US" smtClean="0">
                <a:effectLst>
                  <a:outerShdw blurRad="38100" dist="38100" dir="2700000" algn="tl">
                    <a:srgbClr val="C0C0C0"/>
                  </a:outerShdw>
                </a:effectLst>
              </a:rPr>
              <a:t>Prototypes</a:t>
            </a:r>
          </a:p>
        </p:txBody>
      </p:sp>
      <p:sp>
        <p:nvSpPr>
          <p:cNvPr id="33795" name="Content Placeholder 2"/>
          <p:cNvSpPr>
            <a:spLocks noGrp="1"/>
          </p:cNvSpPr>
          <p:nvPr>
            <p:ph idx="1"/>
          </p:nvPr>
        </p:nvSpPr>
        <p:spPr/>
        <p:txBody>
          <a:bodyPr/>
          <a:lstStyle/>
          <a:p>
            <a:pPr eaLnBrk="1" hangingPunct="1"/>
            <a:r>
              <a:rPr lang="en-US" smtClean="0">
                <a:ea typeface="ＭＳ Ｐゴシック"/>
                <a:cs typeface="ＭＳ Ｐゴシック"/>
              </a:rPr>
              <a:t>Refrences</a:t>
            </a:r>
          </a:p>
          <a:p>
            <a:pPr eaLnBrk="1" hangingPunct="1"/>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a:p>
            <a:pPr eaLnBrk="1" hangingPunct="1"/>
            <a:endParaRPr lang="en-US" smtClean="0">
              <a:ea typeface="ＭＳ Ｐゴシック"/>
              <a:cs typeface="ＭＳ Ｐゴシック"/>
            </a:endParaRPr>
          </a:p>
          <a:p>
            <a:pPr eaLnBrk="1" hangingPunct="1">
              <a:buFont typeface="Wingdings 2" pitchFamily="18" charset="2"/>
              <a:buNone/>
            </a:pPr>
            <a:endParaRPr lang="en-US" smtClean="0">
              <a:ea typeface="ＭＳ Ｐゴシック"/>
              <a:cs typeface="ＭＳ Ｐゴシック"/>
            </a:endParaRPr>
          </a:p>
        </p:txBody>
      </p:sp>
      <p:pic>
        <p:nvPicPr>
          <p:cNvPr id="33796"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sp>
        <p:nvSpPr>
          <p:cNvPr id="33797" name="Rectangle 10"/>
          <p:cNvSpPr>
            <a:spLocks noChangeArrowheads="1"/>
          </p:cNvSpPr>
          <p:nvPr/>
        </p:nvSpPr>
        <p:spPr bwMode="auto">
          <a:xfrm>
            <a:off x="1319213" y="2397125"/>
            <a:ext cx="7429500" cy="2554288"/>
          </a:xfrm>
          <a:prstGeom prst="rect">
            <a:avLst/>
          </a:prstGeom>
          <a:noFill/>
          <a:ln w="9525">
            <a:noFill/>
            <a:miter lim="800000"/>
            <a:headEnd/>
            <a:tailEnd/>
          </a:ln>
        </p:spPr>
        <p:txBody>
          <a:bodyPr>
            <a:spAutoFit/>
          </a:bodyPr>
          <a:lstStyle/>
          <a:p>
            <a:pPr>
              <a:spcAft>
                <a:spcPts val="600"/>
              </a:spcAft>
            </a:pPr>
            <a:r>
              <a:rPr lang="en-US" sz="1400"/>
              <a:t>[1]	" MSP430 64-Pin Target board," [Online document], [cited 2010 Mar 31], Available HTTP: http://focus.ti.com/docs/toolsw/folders/print/msp-ts430pm64.html</a:t>
            </a:r>
          </a:p>
          <a:p>
            <a:pPr>
              <a:spcAft>
                <a:spcPts val="600"/>
              </a:spcAft>
            </a:pPr>
            <a:r>
              <a:rPr lang="en-US" sz="1400"/>
              <a:t>[2]	 " MSP430F55xx USB 80-Pin Target board," [Online document], [cited 2010 Mar 31], Available HTTP: http://focus.ti.com/docs/toolsw/folders/print/msp-ts430pn80usb.html</a:t>
            </a:r>
          </a:p>
          <a:p>
            <a:pPr>
              <a:spcAft>
                <a:spcPts val="600"/>
              </a:spcAft>
            </a:pPr>
            <a:r>
              <a:rPr lang="en-US" sz="1400"/>
              <a:t>[3]	 " MSP430 USB Debugging Interface," [Online document], [cited 2010 Mar 31], Available HTTP: http://focus.ti.com/docs/toolsw/folders/print/msp-fet430uif.html</a:t>
            </a:r>
          </a:p>
          <a:p>
            <a:pPr>
              <a:spcAft>
                <a:spcPts val="600"/>
              </a:spcAft>
            </a:pPr>
            <a:r>
              <a:rPr lang="en-US" sz="1400"/>
              <a:t>[4]	" Triple Axis Accelerometer Breakout - ADXL335," [Online document], [cited 2010 Mar 31], Available HTTP: http://www.sparkfun.com/</a:t>
            </a:r>
          </a:p>
          <a:p>
            <a:pPr>
              <a:spcAft>
                <a:spcPts val="600"/>
              </a:spcAft>
            </a:pPr>
            <a:r>
              <a:rPr lang="en-US" sz="1400"/>
              <a:t>[5]	" Serial NAND : MT29F1G01ZACHC-ET," [Online document], [cited 2010 Mar 31], Available HTTP: http://www.micron.com/products/partdetail?part=MT29F1G01ZACHC-ET</a:t>
            </a:r>
          </a:p>
        </p:txBody>
      </p:sp>
      <p:pic>
        <p:nvPicPr>
          <p:cNvPr id="33798"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5400" y="1524000"/>
            <a:ext cx="7498080" cy="1143000"/>
          </a:xfrm>
        </p:spPr>
        <p:txBody>
          <a:bodyPr/>
          <a:lstStyle/>
          <a:p>
            <a:r>
              <a:rPr lang="en-US" dirty="0" smtClean="0"/>
              <a:t>Questions?</a:t>
            </a:r>
            <a:endParaRPr lang="en-US" dirty="0"/>
          </a:p>
        </p:txBody>
      </p:sp>
      <p:pic>
        <p:nvPicPr>
          <p:cNvPr id="5"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6"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chemeClr val="tx2">
                    <a:satMod val="130000"/>
                  </a:schemeClr>
                </a:solidFill>
              </a:rPr>
              <a:t>GPS Tracking System</a:t>
            </a:r>
            <a:endParaRPr lang="en-US" dirty="0">
              <a:solidFill>
                <a:schemeClr val="tx2">
                  <a:satMod val="130000"/>
                </a:schemeClr>
              </a:solidFill>
            </a:endParaRPr>
          </a:p>
        </p:txBody>
      </p:sp>
      <p:sp>
        <p:nvSpPr>
          <p:cNvPr id="13315" name="Content Placeholder 2"/>
          <p:cNvSpPr>
            <a:spLocks noGrp="1"/>
          </p:cNvSpPr>
          <p:nvPr>
            <p:ph idx="1"/>
          </p:nvPr>
        </p:nvSpPr>
        <p:spPr/>
        <p:txBody>
          <a:bodyPr/>
          <a:lstStyle/>
          <a:p>
            <a:pPr eaLnBrk="1" hangingPunct="1"/>
            <a:r>
              <a:rPr lang="en-US" smtClean="0"/>
              <a:t>GPS (Global Positioning System)</a:t>
            </a:r>
          </a:p>
          <a:p>
            <a:pPr eaLnBrk="1" hangingPunct="1"/>
            <a:r>
              <a:rPr lang="en-US" smtClean="0"/>
              <a:t>Consists of constellation of satellites orbiting the earth</a:t>
            </a:r>
          </a:p>
          <a:p>
            <a:pPr eaLnBrk="1" hangingPunct="1"/>
            <a:r>
              <a:rPr lang="en-US" smtClean="0"/>
              <a:t>Signals from 4 satellites required to determine position</a:t>
            </a:r>
          </a:p>
        </p:txBody>
      </p:sp>
      <p:pic>
        <p:nvPicPr>
          <p:cNvPr id="13316"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pic>
        <p:nvPicPr>
          <p:cNvPr id="13317" name="Picture 8" descr="Ulogo.png"/>
          <p:cNvPicPr>
            <a:picLocks noChangeAspect="1"/>
          </p:cNvPicPr>
          <p:nvPr/>
        </p:nvPicPr>
        <p:blipFill>
          <a:blip r:embed="rId4"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13318" name="Picture 2" descr="C:\Documents and Settings\Rashin Bolkameh\Desktop\ScreenHunter_01 Mar. 25 19.50.gif"/>
          <p:cNvPicPr>
            <a:picLocks noChangeAspect="1" noChangeArrowheads="1"/>
          </p:cNvPicPr>
          <p:nvPr/>
        </p:nvPicPr>
        <p:blipFill>
          <a:blip r:embed="rId5" cstate="print"/>
          <a:srcRect/>
          <a:stretch>
            <a:fillRect/>
          </a:stretch>
        </p:blipFill>
        <p:spPr bwMode="auto">
          <a:xfrm>
            <a:off x="2667000" y="4038600"/>
            <a:ext cx="4486275" cy="25161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Embedded Programming</a:t>
            </a:r>
            <a:endParaRPr lang="en-US" dirty="0"/>
          </a:p>
        </p:txBody>
      </p:sp>
      <p:sp>
        <p:nvSpPr>
          <p:cNvPr id="5" name="Subtitle 4"/>
          <p:cNvSpPr>
            <a:spLocks noGrp="1"/>
          </p:cNvSpPr>
          <p:nvPr>
            <p:ph type="body" idx="1"/>
          </p:nvPr>
        </p:nvSpPr>
        <p:spPr/>
        <p:txBody>
          <a:bodyPr/>
          <a:lstStyle/>
          <a:p>
            <a:pPr>
              <a:defRPr/>
            </a:pPr>
            <a:r>
              <a:rPr lang="en-US" sz="2800" dirty="0" smtClean="0"/>
              <a:t>Hartman D.  Rector</a:t>
            </a:r>
            <a:endParaRPr lang="en-US" sz="2800" dirty="0"/>
          </a:p>
        </p:txBody>
      </p:sp>
      <p:pic>
        <p:nvPicPr>
          <p:cNvPr id="28676"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28677"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2"/>
          <p:cNvSpPr>
            <a:spLocks noGrp="1"/>
          </p:cNvSpPr>
          <p:nvPr>
            <p:ph type="title"/>
          </p:nvPr>
        </p:nvSpPr>
        <p:spPr>
          <a:xfrm>
            <a:off x="1435100" y="274638"/>
            <a:ext cx="7499350" cy="1143000"/>
          </a:xfrm>
        </p:spPr>
        <p:txBody>
          <a:bodyPr/>
          <a:lstStyle/>
          <a:p>
            <a:pPr>
              <a:defRPr/>
            </a:pPr>
            <a:r>
              <a:rPr lang="en-US" dirty="0" smtClean="0"/>
              <a:t>Embedded Software Design</a:t>
            </a:r>
          </a:p>
        </p:txBody>
      </p:sp>
      <p:sp>
        <p:nvSpPr>
          <p:cNvPr id="4" name="Content Placeholder 3"/>
          <p:cNvSpPr>
            <a:spLocks noGrp="1"/>
          </p:cNvSpPr>
          <p:nvPr>
            <p:ph sz="half" idx="1"/>
          </p:nvPr>
        </p:nvSpPr>
        <p:spPr>
          <a:xfrm>
            <a:off x="1066800" y="1600200"/>
            <a:ext cx="8229600" cy="4525963"/>
          </a:xfrm>
        </p:spPr>
        <p:txBody>
          <a:bodyPr rtlCol="0">
            <a:normAutofit fontScale="85000" lnSpcReduction="20000"/>
          </a:bodyPr>
          <a:lstStyle/>
          <a:p>
            <a:pPr fontAlgn="auto">
              <a:spcAft>
                <a:spcPts val="0"/>
              </a:spcAft>
              <a:buFont typeface="Arial" pitchFamily="34" charset="0"/>
              <a:buChar char="•"/>
              <a:defRPr/>
            </a:pPr>
            <a:r>
              <a:rPr lang="en-US" dirty="0" smtClean="0"/>
              <a:t>The first time the system is powered on the flash memories are checked for bad blocks and that information is stored in nonvolatile memory.</a:t>
            </a:r>
          </a:p>
          <a:p>
            <a:pPr fontAlgn="auto">
              <a:spcAft>
                <a:spcPts val="0"/>
              </a:spcAft>
              <a:buFont typeface="Arial" pitchFamily="34" charset="0"/>
              <a:buChar char="•"/>
              <a:defRPr/>
            </a:pPr>
            <a:r>
              <a:rPr lang="en-US" dirty="0" smtClean="0"/>
              <a:t>The microcontroller then sets up the connections to the accelerometer and sets up interrupts that allow it to take a sample if movement is detected. Interrupts are also set up that cause a GPS sample to be taken upon a signal from the Sandia stack.</a:t>
            </a:r>
          </a:p>
          <a:p>
            <a:pPr fontAlgn="auto">
              <a:spcAft>
                <a:spcPts val="0"/>
              </a:spcAft>
              <a:buFont typeface="Arial" pitchFamily="34" charset="0"/>
              <a:buChar char="•"/>
              <a:defRPr/>
            </a:pPr>
            <a:r>
              <a:rPr lang="en-US" dirty="0" smtClean="0"/>
              <a:t>An interrupt is set up that allows transfer of the data stored in flash to a PC for processing.</a:t>
            </a:r>
          </a:p>
          <a:p>
            <a:pPr fontAlgn="auto">
              <a:spcAft>
                <a:spcPts val="0"/>
              </a:spcAft>
              <a:buFont typeface="Arial" pitchFamily="34" charset="0"/>
              <a:buChar char="•"/>
              <a:defRPr/>
            </a:pPr>
            <a:r>
              <a:rPr lang="en-US" dirty="0" smtClean="0"/>
              <a:t>The CPU then enters low power mode and waits for a signal to take a sample or transfer data to a PC.</a:t>
            </a:r>
          </a:p>
          <a:p>
            <a:pPr fontAlgn="auto">
              <a:spcAft>
                <a:spcPts val="0"/>
              </a:spcAft>
              <a:buFont typeface="Arial" pitchFamily="34" charset="0"/>
              <a:buChar char="•"/>
              <a:defRPr/>
            </a:pPr>
            <a:r>
              <a:rPr lang="en-US" dirty="0" smtClean="0"/>
              <a:t>Most of the work for this project involves interfacing the microcontroller with the various hardware components.</a:t>
            </a:r>
            <a:endParaRPr lang="en-US" dirty="0"/>
          </a:p>
        </p:txBody>
      </p:sp>
      <p:pic>
        <p:nvPicPr>
          <p:cNvPr id="29700"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29701"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a:xfrm>
            <a:off x="228600" y="457200"/>
            <a:ext cx="8229600" cy="1143000"/>
          </a:xfrm>
        </p:spPr>
        <p:txBody>
          <a:bodyPr/>
          <a:lstStyle/>
          <a:p>
            <a:pPr>
              <a:defRPr/>
            </a:pPr>
            <a:r>
              <a:rPr lang="en-US" dirty="0" smtClean="0"/>
              <a:t>Interfacing</a:t>
            </a:r>
          </a:p>
        </p:txBody>
      </p:sp>
      <p:pic>
        <p:nvPicPr>
          <p:cNvPr id="30723" name="Content Placeholder 4" descr="interface.bmp"/>
          <p:cNvPicPr>
            <a:picLocks noGrp="1" noChangeAspect="1"/>
          </p:cNvPicPr>
          <p:nvPr>
            <p:ph idx="4294967295"/>
          </p:nvPr>
        </p:nvPicPr>
        <p:blipFill>
          <a:blip r:embed="rId2" cstate="print"/>
          <a:srcRect/>
          <a:stretch>
            <a:fillRect/>
          </a:stretch>
        </p:blipFill>
        <p:spPr>
          <a:xfrm>
            <a:off x="457200" y="1447800"/>
            <a:ext cx="7980363" cy="5105400"/>
          </a:xfrm>
        </p:spPr>
      </p:pic>
      <p:sp>
        <p:nvSpPr>
          <p:cNvPr id="30724" name="TextBox 5"/>
          <p:cNvSpPr txBox="1">
            <a:spLocks noChangeArrowheads="1"/>
          </p:cNvSpPr>
          <p:nvPr/>
        </p:nvSpPr>
        <p:spPr bwMode="auto">
          <a:xfrm>
            <a:off x="685800" y="5715000"/>
            <a:ext cx="8153400" cy="369888"/>
          </a:xfrm>
          <a:prstGeom prst="rect">
            <a:avLst/>
          </a:prstGeom>
          <a:noFill/>
          <a:ln w="9525">
            <a:noFill/>
            <a:miter lim="800000"/>
            <a:headEnd/>
            <a:tailEnd/>
          </a:ln>
        </p:spPr>
        <p:txBody>
          <a:bodyPr>
            <a:spAutoFit/>
          </a:bodyPr>
          <a:lstStyle/>
          <a:p>
            <a:endParaRPr lang="en-US">
              <a:latin typeface="Calibri" pitchFamily="34" charset="0"/>
            </a:endParaRPr>
          </a:p>
        </p:txBody>
      </p:sp>
      <p:pic>
        <p:nvPicPr>
          <p:cNvPr id="30725" name="Picture 8" descr="Ulogo.png"/>
          <p:cNvPicPr>
            <a:picLocks noChangeAspect="1"/>
          </p:cNvPicPr>
          <p:nvPr/>
        </p:nvPicPr>
        <p:blipFill>
          <a:blip r:embed="rId3"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30726" name="Picture 4"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90600" y="609600"/>
            <a:ext cx="8229600" cy="1143000"/>
          </a:xfrm>
        </p:spPr>
        <p:txBody>
          <a:bodyPr rtlCol="0"/>
          <a:lstStyle/>
          <a:p>
            <a:pPr fontAlgn="auto">
              <a:spcAft>
                <a:spcPts val="0"/>
              </a:spcAft>
              <a:defRPr/>
            </a:pPr>
            <a:r>
              <a:rPr lang="en-US" dirty="0" smtClean="0"/>
              <a:t>Interfacing With Flash Memory</a:t>
            </a:r>
            <a:endParaRPr lang="en-US" dirty="0"/>
          </a:p>
        </p:txBody>
      </p:sp>
      <p:sp>
        <p:nvSpPr>
          <p:cNvPr id="31747" name="Content Placeholder 2"/>
          <p:cNvSpPr>
            <a:spLocks noGrp="1"/>
          </p:cNvSpPr>
          <p:nvPr>
            <p:ph idx="4294967295"/>
          </p:nvPr>
        </p:nvSpPr>
        <p:spPr>
          <a:xfrm>
            <a:off x="914400" y="1828800"/>
            <a:ext cx="8229600" cy="1524000"/>
          </a:xfrm>
        </p:spPr>
        <p:txBody>
          <a:bodyPr/>
          <a:lstStyle/>
          <a:p>
            <a:r>
              <a:rPr lang="en-US" sz="2800" dirty="0" smtClean="0"/>
              <a:t>Capture .2 to 15 seconds of uninterrupted data from GPS front-end, which has a speed of 16 </a:t>
            </a:r>
            <a:r>
              <a:rPr lang="en-US" sz="2800" dirty="0" err="1" smtClean="0"/>
              <a:t>Mhz</a:t>
            </a:r>
            <a:endParaRPr lang="en-US" sz="2800" dirty="0" smtClean="0"/>
          </a:p>
          <a:p>
            <a:r>
              <a:rPr lang="en-US" sz="2800" dirty="0" smtClean="0"/>
              <a:t>Consume as little power as possible</a:t>
            </a:r>
          </a:p>
          <a:p>
            <a:pPr>
              <a:buFont typeface="Arial" charset="0"/>
              <a:buChar char="•"/>
            </a:pPr>
            <a:endParaRPr lang="en-US" sz="2400" dirty="0" smtClean="0"/>
          </a:p>
        </p:txBody>
      </p:sp>
      <p:pic>
        <p:nvPicPr>
          <p:cNvPr id="31748" name="Picture 3" descr="sigeoutput.bmp"/>
          <p:cNvPicPr>
            <a:picLocks noChangeAspect="1"/>
          </p:cNvPicPr>
          <p:nvPr/>
        </p:nvPicPr>
        <p:blipFill>
          <a:blip r:embed="rId2" cstate="print"/>
          <a:srcRect/>
          <a:stretch>
            <a:fillRect/>
          </a:stretch>
        </p:blipFill>
        <p:spPr bwMode="auto">
          <a:xfrm>
            <a:off x="228600" y="4171950"/>
            <a:ext cx="8658225" cy="1924050"/>
          </a:xfrm>
          <a:prstGeom prst="rect">
            <a:avLst/>
          </a:prstGeom>
          <a:noFill/>
          <a:ln w="9525">
            <a:noFill/>
            <a:miter lim="800000"/>
            <a:headEnd/>
            <a:tailEnd/>
          </a:ln>
        </p:spPr>
      </p:pic>
      <p:sp>
        <p:nvSpPr>
          <p:cNvPr id="31749" name="TextBox 4"/>
          <p:cNvSpPr txBox="1">
            <a:spLocks noChangeArrowheads="1"/>
          </p:cNvSpPr>
          <p:nvPr/>
        </p:nvSpPr>
        <p:spPr bwMode="auto">
          <a:xfrm>
            <a:off x="3124200" y="3668713"/>
            <a:ext cx="2362200" cy="369887"/>
          </a:xfrm>
          <a:prstGeom prst="rect">
            <a:avLst/>
          </a:prstGeom>
          <a:noFill/>
          <a:ln w="9525">
            <a:noFill/>
            <a:miter lim="800000"/>
            <a:headEnd/>
            <a:tailEnd/>
          </a:ln>
        </p:spPr>
        <p:txBody>
          <a:bodyPr>
            <a:spAutoFit/>
          </a:bodyPr>
          <a:lstStyle/>
          <a:p>
            <a:r>
              <a:rPr lang="en-US" b="1">
                <a:latin typeface="Calibri" pitchFamily="34" charset="0"/>
              </a:rPr>
              <a:t>GPS Front-End Output</a:t>
            </a:r>
          </a:p>
        </p:txBody>
      </p:sp>
      <p:pic>
        <p:nvPicPr>
          <p:cNvPr id="31750" name="Picture 8" descr="Ulogo.png"/>
          <p:cNvPicPr>
            <a:picLocks noChangeAspect="1"/>
          </p:cNvPicPr>
          <p:nvPr/>
        </p:nvPicPr>
        <p:blipFill>
          <a:blip r:embed="rId3"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31751" name="Picture 4"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1371600" y="381000"/>
            <a:ext cx="7497763" cy="1143000"/>
          </a:xfrm>
        </p:spPr>
        <p:txBody>
          <a:bodyPr/>
          <a:lstStyle/>
          <a:p>
            <a:pPr>
              <a:defRPr/>
            </a:pPr>
            <a:r>
              <a:rPr lang="en-US" dirty="0" smtClean="0"/>
              <a:t>Flash Memory Specs</a:t>
            </a:r>
          </a:p>
        </p:txBody>
      </p:sp>
      <p:sp>
        <p:nvSpPr>
          <p:cNvPr id="32771" name="Content Placeholder 2"/>
          <p:cNvSpPr>
            <a:spLocks noGrp="1"/>
          </p:cNvSpPr>
          <p:nvPr>
            <p:ph sz="half" idx="1"/>
          </p:nvPr>
        </p:nvSpPr>
        <p:spPr>
          <a:xfrm>
            <a:off x="838200" y="1828800"/>
            <a:ext cx="8382000" cy="4525963"/>
          </a:xfrm>
        </p:spPr>
        <p:txBody>
          <a:bodyPr/>
          <a:lstStyle/>
          <a:p>
            <a:r>
              <a:rPr lang="en-US" dirty="0" smtClean="0"/>
              <a:t>Commands must be sent to the Flash memory to set up a write operation</a:t>
            </a:r>
          </a:p>
          <a:p>
            <a:r>
              <a:rPr lang="en-US" dirty="0" smtClean="0"/>
              <a:t>A single page of data can be streamed directly into the flash memory at up to 50 </a:t>
            </a:r>
            <a:r>
              <a:rPr lang="en-US" dirty="0" err="1" smtClean="0"/>
              <a:t>Mhz</a:t>
            </a:r>
            <a:endParaRPr lang="en-US" dirty="0" smtClean="0"/>
          </a:p>
          <a:p>
            <a:r>
              <a:rPr lang="en-US" dirty="0" smtClean="0"/>
              <a:t>A record command must be issued and the data must be flashed during which time data cannot be captured</a:t>
            </a:r>
          </a:p>
          <a:p>
            <a:r>
              <a:rPr lang="en-US" dirty="0" smtClean="0"/>
              <a:t>The next write operation can begin</a:t>
            </a:r>
          </a:p>
        </p:txBody>
      </p:sp>
      <p:pic>
        <p:nvPicPr>
          <p:cNvPr id="32772"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32773"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1435100" y="274638"/>
            <a:ext cx="7499350" cy="1143000"/>
          </a:xfrm>
        </p:spPr>
        <p:txBody>
          <a:bodyPr/>
          <a:lstStyle/>
          <a:p>
            <a:pPr>
              <a:defRPr/>
            </a:pPr>
            <a:r>
              <a:rPr lang="en-US" smtClean="0"/>
              <a:t>Design Decisions</a:t>
            </a:r>
          </a:p>
        </p:txBody>
      </p:sp>
      <p:sp>
        <p:nvSpPr>
          <p:cNvPr id="3" name="Content Placeholder 2"/>
          <p:cNvSpPr>
            <a:spLocks noGrp="1"/>
          </p:cNvSpPr>
          <p:nvPr>
            <p:ph sz="half" idx="1"/>
          </p:nvPr>
        </p:nvSpPr>
        <p:spPr>
          <a:xfrm>
            <a:off x="838200" y="1646238"/>
            <a:ext cx="8305800" cy="4525962"/>
          </a:xfrm>
        </p:spPr>
        <p:txBody>
          <a:bodyPr rtlCol="0">
            <a:normAutofit/>
          </a:bodyPr>
          <a:lstStyle/>
          <a:p>
            <a:pPr fontAlgn="auto">
              <a:spcAft>
                <a:spcPts val="0"/>
              </a:spcAft>
              <a:buFont typeface="Arial" pitchFamily="34" charset="0"/>
              <a:buChar char="•"/>
              <a:defRPr/>
            </a:pPr>
            <a:r>
              <a:rPr lang="en-US" dirty="0" smtClean="0"/>
              <a:t>To keep power consumption as low as possible the slowest possible microcontroller should be used.</a:t>
            </a:r>
          </a:p>
          <a:p>
            <a:pPr fontAlgn="auto">
              <a:spcAft>
                <a:spcPts val="0"/>
              </a:spcAft>
              <a:buFont typeface="Arial" pitchFamily="34" charset="0"/>
              <a:buChar char="•"/>
              <a:defRPr/>
            </a:pPr>
            <a:r>
              <a:rPr lang="en-US" dirty="0" smtClean="0"/>
              <a:t>To avoid interruptions in the data, two flash memories are used. Data is streamed into one while the other is flashed.</a:t>
            </a:r>
          </a:p>
          <a:p>
            <a:pPr fontAlgn="auto">
              <a:spcAft>
                <a:spcPts val="0"/>
              </a:spcAft>
              <a:buFont typeface="Arial" pitchFamily="34" charset="0"/>
              <a:buChar char="•"/>
              <a:defRPr/>
            </a:pPr>
            <a:r>
              <a:rPr lang="en-US" dirty="0" smtClean="0"/>
              <a:t>Each flash memory will have a multiplexer </a:t>
            </a:r>
          </a:p>
          <a:p>
            <a:pPr fontAlgn="auto">
              <a:spcAft>
                <a:spcPts val="0"/>
              </a:spcAft>
              <a:buFont typeface="Arial" pitchFamily="34" charset="0"/>
              <a:buChar char="•"/>
              <a:defRPr/>
            </a:pPr>
            <a:r>
              <a:rPr lang="en-US" dirty="0" smtClean="0"/>
              <a:t>Because data is being captured from the front end directly  custom software must be written to drive the flash memories</a:t>
            </a:r>
            <a:endParaRPr lang="en-US" dirty="0"/>
          </a:p>
        </p:txBody>
      </p:sp>
      <p:pic>
        <p:nvPicPr>
          <p:cNvPr id="33796"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33797"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Old Flash memory</a:t>
            </a:r>
            <a:endParaRPr lang="en-US" dirty="0"/>
          </a:p>
        </p:txBody>
      </p:sp>
      <p:sp>
        <p:nvSpPr>
          <p:cNvPr id="3" name="Content Placeholder 2"/>
          <p:cNvSpPr>
            <a:spLocks noGrp="1"/>
          </p:cNvSpPr>
          <p:nvPr>
            <p:ph idx="1"/>
          </p:nvPr>
        </p:nvSpPr>
        <p:spPr/>
        <p:txBody>
          <a:bodyPr/>
          <a:lstStyle/>
          <a:p>
            <a:r>
              <a:rPr lang="en-US" dirty="0" smtClean="0"/>
              <a:t>Original design problems</a:t>
            </a:r>
          </a:p>
          <a:p>
            <a:pPr lvl="1"/>
            <a:r>
              <a:rPr lang="en-US" dirty="0" err="1" smtClean="0"/>
              <a:t>Numonyx</a:t>
            </a:r>
            <a:r>
              <a:rPr lang="en-US" dirty="0" smtClean="0"/>
              <a:t> M25P128 flash memory</a:t>
            </a:r>
          </a:p>
          <a:p>
            <a:pPr lvl="1"/>
            <a:r>
              <a:rPr lang="en-US" dirty="0" smtClean="0"/>
              <a:t>Page Size 256 bytes</a:t>
            </a:r>
          </a:p>
          <a:p>
            <a:pPr lvl="1"/>
            <a:r>
              <a:rPr lang="en-US" dirty="0" smtClean="0"/>
              <a:t>Time to program page 2.5 ms</a:t>
            </a:r>
          </a:p>
          <a:p>
            <a:pPr lvl="1"/>
            <a:r>
              <a:rPr lang="en-US" dirty="0" smtClean="0"/>
              <a:t>Takes .3 ms to shift data into flash</a:t>
            </a:r>
          </a:p>
          <a:p>
            <a:pPr lvl="1"/>
            <a:r>
              <a:rPr lang="en-US" dirty="0" smtClean="0"/>
              <a:t>This leaves a 2.2 ms gap in data every .3 ms</a:t>
            </a:r>
          </a:p>
          <a:p>
            <a:pPr lvl="1"/>
            <a:r>
              <a:rPr lang="en-US" dirty="0" err="1" smtClean="0"/>
              <a:t>Matlab</a:t>
            </a:r>
            <a:r>
              <a:rPr lang="en-US" dirty="0" smtClean="0"/>
              <a:t> program requires 11ms of uninterrupted signal just to do acquisition </a:t>
            </a:r>
          </a:p>
        </p:txBody>
      </p:sp>
      <p:pic>
        <p:nvPicPr>
          <p:cNvPr id="4"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5"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2"/>
          <p:cNvSpPr>
            <a:spLocks noGrp="1"/>
          </p:cNvSpPr>
          <p:nvPr>
            <p:ph type="body" idx="4294967295"/>
          </p:nvPr>
        </p:nvSpPr>
        <p:spPr>
          <a:xfrm>
            <a:off x="838200" y="1905000"/>
            <a:ext cx="8458200" cy="4800600"/>
          </a:xfrm>
        </p:spPr>
        <p:txBody>
          <a:bodyPr/>
          <a:lstStyle/>
          <a:p>
            <a:r>
              <a:rPr lang="en-US" dirty="0" smtClean="0"/>
              <a:t>Micron MT29F1G01ZAC 1Gb flash memories</a:t>
            </a:r>
          </a:p>
          <a:p>
            <a:r>
              <a:rPr lang="en-US" dirty="0" smtClean="0"/>
              <a:t>page size = 2112 bytes</a:t>
            </a:r>
          </a:p>
          <a:p>
            <a:r>
              <a:rPr lang="en-US" dirty="0" smtClean="0"/>
              <a:t>Time to fill page with data from </a:t>
            </a:r>
            <a:r>
              <a:rPr lang="en-US" dirty="0" err="1" smtClean="0"/>
              <a:t>SiGE</a:t>
            </a:r>
            <a:r>
              <a:rPr lang="en-US" dirty="0" smtClean="0"/>
              <a:t>: 2000 us</a:t>
            </a:r>
          </a:p>
          <a:p>
            <a:r>
              <a:rPr lang="en-US" dirty="0" smtClean="0"/>
              <a:t>Time to program page = 900 us max. </a:t>
            </a:r>
          </a:p>
          <a:p>
            <a:pPr lvl="1"/>
            <a:r>
              <a:rPr lang="en-US" dirty="0" smtClean="0"/>
              <a:t>This leaves 1100 us to set up next write operation</a:t>
            </a:r>
          </a:p>
          <a:p>
            <a:r>
              <a:rPr lang="en-US" dirty="0" smtClean="0"/>
              <a:t>Total memory size = 2 </a:t>
            </a:r>
            <a:r>
              <a:rPr lang="en-US" dirty="0" err="1" smtClean="0"/>
              <a:t>Gb</a:t>
            </a:r>
            <a:r>
              <a:rPr lang="en-US" dirty="0" smtClean="0"/>
              <a:t> or 130 sec of data</a:t>
            </a:r>
          </a:p>
        </p:txBody>
      </p:sp>
      <p:sp>
        <p:nvSpPr>
          <p:cNvPr id="9219" name="Title 1"/>
          <p:cNvSpPr>
            <a:spLocks noGrp="1"/>
          </p:cNvSpPr>
          <p:nvPr>
            <p:ph type="title" idx="4294967295"/>
          </p:nvPr>
        </p:nvSpPr>
        <p:spPr>
          <a:xfrm>
            <a:off x="1066800" y="381000"/>
            <a:ext cx="8229600" cy="1143000"/>
          </a:xfrm>
        </p:spPr>
        <p:txBody>
          <a:bodyPr/>
          <a:lstStyle/>
          <a:p>
            <a:pPr>
              <a:defRPr/>
            </a:pPr>
            <a:r>
              <a:rPr lang="en-US" dirty="0" smtClean="0"/>
              <a:t>Our Memory Solution</a:t>
            </a:r>
          </a:p>
        </p:txBody>
      </p:sp>
      <p:pic>
        <p:nvPicPr>
          <p:cNvPr id="34820"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34821"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1"/>
          <p:cNvSpPr>
            <a:spLocks noGrp="1"/>
          </p:cNvSpPr>
          <p:nvPr>
            <p:ph idx="1"/>
          </p:nvPr>
        </p:nvSpPr>
        <p:spPr/>
        <p:txBody>
          <a:bodyPr/>
          <a:lstStyle/>
          <a:p>
            <a:r>
              <a:rPr lang="en-US" smtClean="0"/>
              <a:t>.</a:t>
            </a:r>
          </a:p>
        </p:txBody>
      </p:sp>
      <p:sp>
        <p:nvSpPr>
          <p:cNvPr id="35843" name="TextBox 3"/>
          <p:cNvSpPr txBox="1">
            <a:spLocks noChangeArrowheads="1"/>
          </p:cNvSpPr>
          <p:nvPr/>
        </p:nvSpPr>
        <p:spPr bwMode="auto">
          <a:xfrm>
            <a:off x="381000" y="1676400"/>
            <a:ext cx="3124200" cy="338138"/>
          </a:xfrm>
          <a:prstGeom prst="rect">
            <a:avLst/>
          </a:prstGeom>
          <a:solidFill>
            <a:srgbClr val="FFFF00"/>
          </a:solidFill>
          <a:ln w="9525">
            <a:noFill/>
            <a:miter lim="800000"/>
            <a:headEnd/>
            <a:tailEnd/>
          </a:ln>
        </p:spPr>
        <p:txBody>
          <a:bodyPr>
            <a:spAutoFit/>
          </a:bodyPr>
          <a:lstStyle/>
          <a:p>
            <a:r>
              <a:rPr lang="en-US" sz="1600">
                <a:latin typeface="Calibri" pitchFamily="34" charset="0"/>
              </a:rPr>
              <a:t>Setup ports  both muxes = MCU</a:t>
            </a:r>
          </a:p>
        </p:txBody>
      </p:sp>
      <p:cxnSp>
        <p:nvCxnSpPr>
          <p:cNvPr id="6" name="Straight Connector 5"/>
          <p:cNvCxnSpPr/>
          <p:nvPr/>
        </p:nvCxnSpPr>
        <p:spPr>
          <a:xfrm>
            <a:off x="5410200" y="4800600"/>
            <a:ext cx="1676400" cy="0"/>
          </a:xfrm>
          <a:prstGeom prst="line">
            <a:avLst/>
          </a:prstGeom>
          <a:ln w="50800">
            <a:solidFill>
              <a:srgbClr val="FF0000"/>
            </a:solidFill>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391400" y="4416425"/>
            <a:ext cx="457200" cy="0"/>
          </a:xfrm>
          <a:prstGeom prst="line">
            <a:avLst/>
          </a:prstGeom>
          <a:ln w="50800">
            <a:solidFill>
              <a:srgbClr val="FF0000"/>
            </a:solidFill>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467600" y="2590800"/>
            <a:ext cx="457200" cy="0"/>
          </a:xfrm>
          <a:prstGeom prst="line">
            <a:avLst/>
          </a:prstGeom>
          <a:ln w="50800">
            <a:solidFill>
              <a:srgbClr val="FF0000"/>
            </a:solidFill>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flipH="1" flipV="1">
            <a:off x="5029200" y="3810000"/>
            <a:ext cx="1981200" cy="0"/>
          </a:xfrm>
          <a:prstGeom prst="line">
            <a:avLst/>
          </a:prstGeom>
          <a:ln w="50800">
            <a:solidFill>
              <a:srgbClr val="FF0000"/>
            </a:solidFill>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019800" y="2743200"/>
            <a:ext cx="1066800" cy="0"/>
          </a:xfrm>
          <a:prstGeom prst="line">
            <a:avLst/>
          </a:prstGeom>
          <a:ln w="50800">
            <a:solidFill>
              <a:srgbClr val="FF0000"/>
            </a:solidFill>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010400" y="2514600"/>
            <a:ext cx="381000" cy="228600"/>
          </a:xfrm>
          <a:prstGeom prst="line">
            <a:avLst/>
          </a:prstGeom>
          <a:ln w="50800">
            <a:solidFill>
              <a:srgbClr val="FF0000"/>
            </a:solidFill>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flipH="1" flipV="1">
            <a:off x="7086600" y="4419600"/>
            <a:ext cx="381000" cy="381000"/>
          </a:xfrm>
          <a:prstGeom prst="line">
            <a:avLst/>
          </a:prstGeom>
          <a:ln w="50800">
            <a:solidFill>
              <a:srgbClr val="FF0000"/>
            </a:solidFill>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35851"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35852"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1"/>
          <p:cNvSpPr>
            <a:spLocks noGrp="1"/>
          </p:cNvSpPr>
          <p:nvPr>
            <p:ph idx="1"/>
          </p:nvPr>
        </p:nvSpPr>
        <p:spPr/>
        <p:txBody>
          <a:bodyPr/>
          <a:lstStyle/>
          <a:p>
            <a:r>
              <a:rPr lang="en-US" smtClean="0"/>
              <a:t>.</a:t>
            </a:r>
          </a:p>
        </p:txBody>
      </p:sp>
      <p:sp>
        <p:nvSpPr>
          <p:cNvPr id="36867" name="TextBox 3"/>
          <p:cNvSpPr txBox="1">
            <a:spLocks noChangeArrowheads="1"/>
          </p:cNvSpPr>
          <p:nvPr/>
        </p:nvSpPr>
        <p:spPr bwMode="auto">
          <a:xfrm>
            <a:off x="381000" y="2057400"/>
            <a:ext cx="3124200" cy="338138"/>
          </a:xfrm>
          <a:prstGeom prst="rect">
            <a:avLst/>
          </a:prstGeom>
          <a:solidFill>
            <a:srgbClr val="FFFF00"/>
          </a:solidFill>
          <a:ln w="9525">
            <a:noFill/>
            <a:miter lim="800000"/>
            <a:headEnd/>
            <a:tailEnd/>
          </a:ln>
        </p:spPr>
        <p:txBody>
          <a:bodyPr>
            <a:spAutoFit/>
          </a:bodyPr>
          <a:lstStyle/>
          <a:p>
            <a:r>
              <a:rPr lang="en-US" sz="1600">
                <a:latin typeface="Calibri" pitchFamily="34" charset="0"/>
              </a:rPr>
              <a:t>Send reset and write commands</a:t>
            </a:r>
          </a:p>
        </p:txBody>
      </p:sp>
      <p:cxnSp>
        <p:nvCxnSpPr>
          <p:cNvPr id="7" name="Straight Connector 6"/>
          <p:cNvCxnSpPr/>
          <p:nvPr/>
        </p:nvCxnSpPr>
        <p:spPr>
          <a:xfrm>
            <a:off x="5410200" y="4800600"/>
            <a:ext cx="1676400" cy="0"/>
          </a:xfrm>
          <a:prstGeom prst="line">
            <a:avLst/>
          </a:prstGeom>
          <a:ln w="50800">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467600" y="4419600"/>
            <a:ext cx="457200" cy="0"/>
          </a:xfrm>
          <a:prstGeom prst="line">
            <a:avLst/>
          </a:prstGeom>
          <a:ln w="50800">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467600" y="2590800"/>
            <a:ext cx="457200" cy="0"/>
          </a:xfrm>
          <a:prstGeom prst="line">
            <a:avLst/>
          </a:prstGeom>
          <a:ln w="50800">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flipH="1" flipV="1">
            <a:off x="5029200" y="3810000"/>
            <a:ext cx="1981200" cy="0"/>
          </a:xfrm>
          <a:prstGeom prst="line">
            <a:avLst/>
          </a:prstGeom>
          <a:ln w="50800">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019800" y="2819400"/>
            <a:ext cx="1066800" cy="0"/>
          </a:xfrm>
          <a:prstGeom prst="line">
            <a:avLst/>
          </a:prstGeom>
          <a:ln w="50800">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7010400" y="4419600"/>
            <a:ext cx="457200" cy="381000"/>
          </a:xfrm>
          <a:prstGeom prst="line">
            <a:avLst/>
          </a:prstGeom>
          <a:ln w="50800">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7010400" y="2590800"/>
            <a:ext cx="457200" cy="228600"/>
          </a:xfrm>
          <a:prstGeom prst="line">
            <a:avLst/>
          </a:prstGeom>
          <a:ln w="50800">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7924800" y="2286000"/>
            <a:ext cx="609600" cy="914400"/>
          </a:xfrm>
          <a:prstGeom prst="roundRect">
            <a:avLst/>
          </a:prstGeom>
          <a:solidFill>
            <a:schemeClr val="accent3"/>
          </a:solidFill>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Rounded Rectangle 19"/>
          <p:cNvSpPr/>
          <p:nvPr/>
        </p:nvSpPr>
        <p:spPr>
          <a:xfrm>
            <a:off x="7924800" y="4038600"/>
            <a:ext cx="685800" cy="1066800"/>
          </a:xfrm>
          <a:prstGeom prst="roundRect">
            <a:avLst/>
          </a:prstGeom>
          <a:solidFill>
            <a:schemeClr val="accent3"/>
          </a:solidFill>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6881"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36882"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par>
                                <p:cTn id="15" presetID="22" presetClass="entr" presetSubtype="8"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600"/>
                                        <p:tgtEl>
                                          <p:spTgt spid="11"/>
                                        </p:tgtEl>
                                      </p:cBhvr>
                                    </p:animEffect>
                                  </p:childTnLst>
                                </p:cTn>
                              </p:par>
                            </p:childTnLst>
                          </p:cTn>
                        </p:par>
                        <p:par>
                          <p:cTn id="18" fill="hold">
                            <p:stCondLst>
                              <p:cond delay="1100"/>
                            </p:stCondLst>
                            <p:childTnLst>
                              <p:par>
                                <p:cTn id="19" presetID="22" presetClass="entr" presetSubtype="8"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par>
                                <p:cTn id="22" presetID="22" presetClass="entr" presetSubtype="8"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par>
                                <p:cTn id="25" presetID="2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slide(fromBottom)">
                                      <p:cBhvr>
                                        <p:cTn id="32" dur="500"/>
                                        <p:tgtEl>
                                          <p:spTgt spid="19"/>
                                        </p:tgtEl>
                                      </p:cBhvr>
                                    </p:animEffect>
                                  </p:childTnLst>
                                </p:cTn>
                              </p:par>
                              <p:par>
                                <p:cTn id="33" presetID="12" presetClass="entr" presetSubtype="4"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slide(fromBottom)">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eaLnBrk="1" fontAlgn="auto" hangingPunct="1">
              <a:spcAft>
                <a:spcPts val="0"/>
              </a:spcAft>
              <a:defRPr/>
            </a:pPr>
            <a:r>
              <a:rPr lang="en-US" smtClean="0">
                <a:solidFill>
                  <a:schemeClr val="tx2">
                    <a:satMod val="130000"/>
                  </a:schemeClr>
                </a:solidFill>
              </a:rPr>
              <a:t>GPS Tracking System</a:t>
            </a:r>
          </a:p>
        </p:txBody>
      </p:sp>
      <p:sp>
        <p:nvSpPr>
          <p:cNvPr id="14339" name="Content Placeholder 2"/>
          <p:cNvSpPr>
            <a:spLocks noGrp="1"/>
          </p:cNvSpPr>
          <p:nvPr>
            <p:ph idx="1"/>
          </p:nvPr>
        </p:nvSpPr>
        <p:spPr>
          <a:xfrm>
            <a:off x="1295400" y="1905000"/>
            <a:ext cx="7499350" cy="4800600"/>
          </a:xfrm>
        </p:spPr>
        <p:txBody>
          <a:bodyPr/>
          <a:lstStyle/>
          <a:p>
            <a:pPr eaLnBrk="1" hangingPunct="1"/>
            <a:r>
              <a:rPr lang="en-US" dirty="0" smtClean="0"/>
              <a:t>Typical GPS solution</a:t>
            </a:r>
          </a:p>
          <a:p>
            <a:pPr lvl="1" eaLnBrk="1" hangingPunct="1"/>
            <a:r>
              <a:rPr lang="en-US" dirty="0" smtClean="0"/>
              <a:t>Cold start (no data) needs about 40 s of data</a:t>
            </a:r>
          </a:p>
          <a:p>
            <a:pPr lvl="1" eaLnBrk="1" hangingPunct="1">
              <a:buFont typeface="Verdana" pitchFamily="34" charset="0"/>
              <a:buNone/>
            </a:pPr>
            <a:endParaRPr lang="en-US" dirty="0" smtClean="0"/>
          </a:p>
          <a:p>
            <a:pPr lvl="1" eaLnBrk="1" hangingPunct="1"/>
            <a:r>
              <a:rPr lang="en-US" dirty="0" smtClean="0"/>
              <a:t>Applications for location tracking in real </a:t>
            </a:r>
            <a:r>
              <a:rPr lang="en-US" dirty="0" smtClean="0"/>
              <a:t>time</a:t>
            </a:r>
          </a:p>
          <a:p>
            <a:pPr lvl="1" eaLnBrk="1" hangingPunct="1"/>
            <a:endParaRPr lang="en-US" dirty="0" smtClean="0"/>
          </a:p>
          <a:p>
            <a:pPr lvl="1" eaLnBrk="1" hangingPunct="1"/>
            <a:r>
              <a:rPr lang="en-US" dirty="0" smtClean="0"/>
              <a:t>Internal </a:t>
            </a:r>
            <a:r>
              <a:rPr lang="en-US" dirty="0" smtClean="0"/>
              <a:t>processing</a:t>
            </a:r>
            <a:endParaRPr lang="en-US" dirty="0" smtClean="0"/>
          </a:p>
          <a:p>
            <a:pPr lvl="1" eaLnBrk="1" hangingPunct="1"/>
            <a:endParaRPr lang="en-US" dirty="0" smtClean="0"/>
          </a:p>
          <a:p>
            <a:pPr eaLnBrk="1" hangingPunct="1"/>
            <a:endParaRPr lang="en-US" dirty="0" smtClean="0"/>
          </a:p>
          <a:p>
            <a:pPr eaLnBrk="1" hangingPunct="1">
              <a:buFont typeface="Arial" charset="0"/>
              <a:buNone/>
            </a:pPr>
            <a:endParaRPr lang="en-US" dirty="0" smtClean="0"/>
          </a:p>
        </p:txBody>
      </p:sp>
      <p:pic>
        <p:nvPicPr>
          <p:cNvPr id="14340" name="Picture 8" descr="Ulogo.png"/>
          <p:cNvPicPr>
            <a:picLocks noChangeAspect="1"/>
          </p:cNvPicPr>
          <p:nvPr/>
        </p:nvPicPr>
        <p:blipFill>
          <a:blip r:embed="rId3"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14341" name="Picture 4"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1"/>
          <p:cNvSpPr>
            <a:spLocks noGrp="1"/>
          </p:cNvSpPr>
          <p:nvPr>
            <p:ph idx="1"/>
          </p:nvPr>
        </p:nvSpPr>
        <p:spPr/>
        <p:txBody>
          <a:bodyPr/>
          <a:lstStyle/>
          <a:p>
            <a:r>
              <a:rPr lang="en-US" smtClean="0"/>
              <a:t>.</a:t>
            </a:r>
          </a:p>
        </p:txBody>
      </p:sp>
      <p:sp>
        <p:nvSpPr>
          <p:cNvPr id="37891" name="TextBox 3"/>
          <p:cNvSpPr txBox="1">
            <a:spLocks noChangeArrowheads="1"/>
          </p:cNvSpPr>
          <p:nvPr/>
        </p:nvSpPr>
        <p:spPr bwMode="auto">
          <a:xfrm>
            <a:off x="381000" y="2438400"/>
            <a:ext cx="3124200" cy="338138"/>
          </a:xfrm>
          <a:prstGeom prst="rect">
            <a:avLst/>
          </a:prstGeom>
          <a:solidFill>
            <a:srgbClr val="FFFF00"/>
          </a:solidFill>
          <a:ln w="9525">
            <a:noFill/>
            <a:miter lim="800000"/>
            <a:headEnd/>
            <a:tailEnd/>
          </a:ln>
        </p:spPr>
        <p:txBody>
          <a:bodyPr>
            <a:spAutoFit/>
          </a:bodyPr>
          <a:lstStyle/>
          <a:p>
            <a:r>
              <a:rPr lang="en-US" sz="1600">
                <a:latin typeface="Calibri" pitchFamily="34" charset="0"/>
              </a:rPr>
              <a:t>Switch mux flash 1 = front end</a:t>
            </a:r>
          </a:p>
        </p:txBody>
      </p:sp>
      <p:cxnSp>
        <p:nvCxnSpPr>
          <p:cNvPr id="5" name="Straight Connector 4"/>
          <p:cNvCxnSpPr/>
          <p:nvPr/>
        </p:nvCxnSpPr>
        <p:spPr>
          <a:xfrm>
            <a:off x="5410200" y="4800600"/>
            <a:ext cx="1676400" cy="0"/>
          </a:xfrm>
          <a:prstGeom prst="line">
            <a:avLst/>
          </a:prstGeom>
          <a:ln w="50800"/>
          <a:effectLst/>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7467600" y="4419600"/>
            <a:ext cx="457200" cy="0"/>
          </a:xfrm>
          <a:prstGeom prst="line">
            <a:avLst/>
          </a:prstGeom>
          <a:ln w="50800"/>
          <a:effectLst/>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p:nvCxnSpPr>
        <p:spPr>
          <a:xfrm>
            <a:off x="6324600" y="2362200"/>
            <a:ext cx="762000" cy="0"/>
          </a:xfrm>
          <a:prstGeom prst="line">
            <a:avLst/>
          </a:prstGeom>
          <a:ln w="50800">
            <a:solidFill>
              <a:srgbClr val="FFC000"/>
            </a:solidFill>
            <a:prstDash val="sysDot"/>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010400" y="2362200"/>
            <a:ext cx="457200" cy="152400"/>
          </a:xfrm>
          <a:prstGeom prst="line">
            <a:avLst/>
          </a:prstGeom>
          <a:ln w="50800">
            <a:solidFill>
              <a:srgbClr val="FFC000"/>
            </a:solidFill>
            <a:prstDash val="sysDot"/>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467600" y="2590800"/>
            <a:ext cx="457200" cy="0"/>
          </a:xfrm>
          <a:prstGeom prst="line">
            <a:avLst/>
          </a:prstGeom>
          <a:ln w="50800">
            <a:solidFill>
              <a:srgbClr val="FFC000"/>
            </a:solidFill>
            <a:prstDash val="sysDot"/>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486400" y="2057400"/>
            <a:ext cx="838200" cy="0"/>
          </a:xfrm>
          <a:prstGeom prst="line">
            <a:avLst/>
          </a:prstGeom>
          <a:ln w="50800">
            <a:solidFill>
              <a:srgbClr val="FFC000"/>
            </a:solidFill>
            <a:prstDash val="sysDot"/>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a:off x="6210300" y="2171700"/>
            <a:ext cx="228600" cy="0"/>
          </a:xfrm>
          <a:prstGeom prst="line">
            <a:avLst/>
          </a:prstGeom>
          <a:ln w="50800">
            <a:solidFill>
              <a:srgbClr val="FFC000"/>
            </a:solidFill>
            <a:prstDash val="sysDot"/>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7010400" y="4419600"/>
            <a:ext cx="457200" cy="381000"/>
          </a:xfrm>
          <a:prstGeom prst="line">
            <a:avLst/>
          </a:prstGeom>
          <a:ln w="50800"/>
          <a:effectLst/>
        </p:spPr>
        <p:style>
          <a:lnRef idx="1">
            <a:schemeClr val="accent2"/>
          </a:lnRef>
          <a:fillRef idx="0">
            <a:schemeClr val="accent2"/>
          </a:fillRef>
          <a:effectRef idx="0">
            <a:schemeClr val="accent2"/>
          </a:effectRef>
          <a:fontRef idx="minor">
            <a:schemeClr val="tx1"/>
          </a:fontRef>
        </p:style>
      </p:cxnSp>
      <p:sp>
        <p:nvSpPr>
          <p:cNvPr id="22" name="Rounded Rectangle 21"/>
          <p:cNvSpPr/>
          <p:nvPr/>
        </p:nvSpPr>
        <p:spPr>
          <a:xfrm>
            <a:off x="7924800" y="4038600"/>
            <a:ext cx="685800" cy="1066800"/>
          </a:xfrm>
          <a:prstGeom prst="roundRect">
            <a:avLst/>
          </a:prstGeom>
          <a:solidFill>
            <a:schemeClr val="accent3"/>
          </a:solidFill>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Rounded Rectangle 23"/>
          <p:cNvSpPr/>
          <p:nvPr/>
        </p:nvSpPr>
        <p:spPr>
          <a:xfrm>
            <a:off x="7924800" y="3124200"/>
            <a:ext cx="609600" cy="76200"/>
          </a:xfrm>
          <a:prstGeom prst="roundRect">
            <a:avLst/>
          </a:prstGeom>
          <a:solidFill>
            <a:srgbClr val="FFC000"/>
          </a:solidFill>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7902"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37903"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slide(fromBottom)">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1"/>
          <p:cNvSpPr>
            <a:spLocks noGrp="1"/>
          </p:cNvSpPr>
          <p:nvPr>
            <p:ph idx="1"/>
          </p:nvPr>
        </p:nvSpPr>
        <p:spPr/>
        <p:txBody>
          <a:bodyPr/>
          <a:lstStyle/>
          <a:p>
            <a:r>
              <a:rPr lang="en-US" smtClean="0"/>
              <a:t>.</a:t>
            </a:r>
          </a:p>
        </p:txBody>
      </p:sp>
      <p:sp>
        <p:nvSpPr>
          <p:cNvPr id="38915" name="TextBox 3"/>
          <p:cNvSpPr txBox="1">
            <a:spLocks noChangeArrowheads="1"/>
          </p:cNvSpPr>
          <p:nvPr/>
        </p:nvSpPr>
        <p:spPr bwMode="auto">
          <a:xfrm>
            <a:off x="381000" y="2819400"/>
            <a:ext cx="3124200" cy="338138"/>
          </a:xfrm>
          <a:prstGeom prst="rect">
            <a:avLst/>
          </a:prstGeom>
          <a:solidFill>
            <a:srgbClr val="FFFF00"/>
          </a:solidFill>
          <a:ln w="9525">
            <a:noFill/>
            <a:miter lim="800000"/>
            <a:headEnd/>
            <a:tailEnd/>
          </a:ln>
        </p:spPr>
        <p:txBody>
          <a:bodyPr>
            <a:spAutoFit/>
          </a:bodyPr>
          <a:lstStyle/>
          <a:p>
            <a:r>
              <a:rPr lang="en-US" sz="1600">
                <a:latin typeface="Calibri" pitchFamily="34" charset="0"/>
              </a:rPr>
              <a:t>Wait for page to fill</a:t>
            </a:r>
          </a:p>
        </p:txBody>
      </p:sp>
      <p:cxnSp>
        <p:nvCxnSpPr>
          <p:cNvPr id="5" name="Straight Connector 4"/>
          <p:cNvCxnSpPr/>
          <p:nvPr/>
        </p:nvCxnSpPr>
        <p:spPr>
          <a:xfrm>
            <a:off x="6324600" y="2362200"/>
            <a:ext cx="7620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010400" y="2362200"/>
            <a:ext cx="457200" cy="15240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467600" y="2514600"/>
            <a:ext cx="4572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486400" y="2057400"/>
            <a:ext cx="8382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6172200" y="2209800"/>
            <a:ext cx="3048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410200" y="4800600"/>
            <a:ext cx="1676400" cy="0"/>
          </a:xfrm>
          <a:prstGeom prst="line">
            <a:avLst/>
          </a:prstGeom>
          <a:ln w="50800"/>
          <a:effectLst/>
        </p:spPr>
        <p:style>
          <a:lnRef idx="1">
            <a:schemeClr val="accent2"/>
          </a:lnRef>
          <a:fillRef idx="0">
            <a:schemeClr val="accent2"/>
          </a:fillRef>
          <a:effectRef idx="0">
            <a:schemeClr val="accent2"/>
          </a:effectRef>
          <a:fontRef idx="minor">
            <a:schemeClr val="tx1"/>
          </a:fontRef>
        </p:style>
      </p:cxnSp>
      <p:cxnSp>
        <p:nvCxnSpPr>
          <p:cNvPr id="11" name="Straight Connector 10"/>
          <p:cNvCxnSpPr/>
          <p:nvPr/>
        </p:nvCxnSpPr>
        <p:spPr>
          <a:xfrm>
            <a:off x="7467600" y="4419600"/>
            <a:ext cx="457200" cy="0"/>
          </a:xfrm>
          <a:prstGeom prst="line">
            <a:avLst/>
          </a:prstGeom>
          <a:ln w="50800"/>
          <a:effectLst/>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p:nvCxnSpPr>
        <p:spPr>
          <a:xfrm>
            <a:off x="6324600" y="2362200"/>
            <a:ext cx="7620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010400" y="2362200"/>
            <a:ext cx="457200" cy="15240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467600" y="2514600"/>
            <a:ext cx="4572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486400" y="2057400"/>
            <a:ext cx="8382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a:off x="6172200" y="2209800"/>
            <a:ext cx="3048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flipH="1" flipV="1">
            <a:off x="7086600" y="4419600"/>
            <a:ext cx="381000" cy="381000"/>
          </a:xfrm>
          <a:prstGeom prst="line">
            <a:avLst/>
          </a:prstGeom>
          <a:ln w="50800"/>
          <a:effectLst/>
        </p:spPr>
        <p:style>
          <a:lnRef idx="1">
            <a:schemeClr val="accent2"/>
          </a:lnRef>
          <a:fillRef idx="0">
            <a:schemeClr val="accent2"/>
          </a:fillRef>
          <a:effectRef idx="0">
            <a:schemeClr val="accent2"/>
          </a:effectRef>
          <a:fontRef idx="minor">
            <a:schemeClr val="tx1"/>
          </a:fontRef>
        </p:style>
      </p:cxnSp>
      <p:sp>
        <p:nvSpPr>
          <p:cNvPr id="20" name="Rounded Rectangle 19"/>
          <p:cNvSpPr/>
          <p:nvPr/>
        </p:nvSpPr>
        <p:spPr>
          <a:xfrm>
            <a:off x="7924800" y="2667000"/>
            <a:ext cx="685800" cy="5334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Rounded Rectangle 20"/>
          <p:cNvSpPr/>
          <p:nvPr/>
        </p:nvSpPr>
        <p:spPr>
          <a:xfrm>
            <a:off x="7924800" y="4038600"/>
            <a:ext cx="685800" cy="1066800"/>
          </a:xfrm>
          <a:prstGeom prst="roundRect">
            <a:avLst/>
          </a:prstGeom>
          <a:solidFill>
            <a:schemeClr val="accent3"/>
          </a:solidFill>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8931"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38932"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up)">
                                      <p:cBhvr>
                                        <p:cTn id="31" dur="500"/>
                                        <p:tgtEl>
                                          <p:spTgt spid="16"/>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left)">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4"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slide(fromBottom)">
                                      <p:cBhvr>
                                        <p:cTn id="4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1"/>
          <p:cNvSpPr>
            <a:spLocks noGrp="1"/>
          </p:cNvSpPr>
          <p:nvPr>
            <p:ph idx="1"/>
          </p:nvPr>
        </p:nvSpPr>
        <p:spPr/>
        <p:txBody>
          <a:bodyPr/>
          <a:lstStyle/>
          <a:p>
            <a:r>
              <a:rPr lang="en-US" smtClean="0"/>
              <a:t>.</a:t>
            </a:r>
          </a:p>
        </p:txBody>
      </p:sp>
      <p:sp>
        <p:nvSpPr>
          <p:cNvPr id="39939" name="TextBox 3"/>
          <p:cNvSpPr txBox="1">
            <a:spLocks noChangeArrowheads="1"/>
          </p:cNvSpPr>
          <p:nvPr/>
        </p:nvSpPr>
        <p:spPr bwMode="auto">
          <a:xfrm>
            <a:off x="381000" y="3200400"/>
            <a:ext cx="3124200" cy="338138"/>
          </a:xfrm>
          <a:prstGeom prst="rect">
            <a:avLst/>
          </a:prstGeom>
          <a:solidFill>
            <a:srgbClr val="FFFF00"/>
          </a:solidFill>
          <a:ln w="9525">
            <a:noFill/>
            <a:miter lim="800000"/>
            <a:headEnd/>
            <a:tailEnd/>
          </a:ln>
        </p:spPr>
        <p:txBody>
          <a:bodyPr>
            <a:spAutoFit/>
          </a:bodyPr>
          <a:lstStyle/>
          <a:p>
            <a:r>
              <a:rPr lang="en-US" sz="1600">
                <a:latin typeface="Calibri" pitchFamily="34" charset="0"/>
              </a:rPr>
              <a:t>Loop begins here</a:t>
            </a:r>
          </a:p>
        </p:txBody>
      </p:sp>
      <p:cxnSp>
        <p:nvCxnSpPr>
          <p:cNvPr id="5" name="Straight Connector 4"/>
          <p:cNvCxnSpPr/>
          <p:nvPr/>
        </p:nvCxnSpPr>
        <p:spPr>
          <a:xfrm>
            <a:off x="5410200" y="4800600"/>
            <a:ext cx="1676400" cy="0"/>
          </a:xfrm>
          <a:prstGeom prst="line">
            <a:avLst/>
          </a:prstGeom>
          <a:ln w="50800"/>
          <a:effectLst/>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7467600" y="4419600"/>
            <a:ext cx="457200" cy="0"/>
          </a:xfrm>
          <a:prstGeom prst="line">
            <a:avLst/>
          </a:prstGeom>
          <a:ln w="50800"/>
          <a:effectLst/>
        </p:spPr>
        <p:style>
          <a:lnRef idx="1">
            <a:schemeClr val="accent2"/>
          </a:lnRef>
          <a:fillRef idx="0">
            <a:schemeClr val="accent2"/>
          </a:fillRef>
          <a:effectRef idx="0">
            <a:schemeClr val="accent2"/>
          </a:effectRef>
          <a:fontRef idx="minor">
            <a:schemeClr val="tx1"/>
          </a:fontRef>
        </p:style>
      </p:cxnSp>
      <p:cxnSp>
        <p:nvCxnSpPr>
          <p:cNvPr id="7" name="Straight Connector 6"/>
          <p:cNvCxnSpPr/>
          <p:nvPr/>
        </p:nvCxnSpPr>
        <p:spPr>
          <a:xfrm>
            <a:off x="6324600" y="2362200"/>
            <a:ext cx="7620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010400" y="2362200"/>
            <a:ext cx="457200" cy="15240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467600" y="2514600"/>
            <a:ext cx="4572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486400" y="2057400"/>
            <a:ext cx="8382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6172200" y="2209800"/>
            <a:ext cx="3048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7086600" y="4419600"/>
            <a:ext cx="381000" cy="381000"/>
          </a:xfrm>
          <a:prstGeom prst="line">
            <a:avLst/>
          </a:prstGeom>
          <a:ln w="50800"/>
          <a:effectLst/>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p:nvCxnSpPr>
        <p:spPr>
          <a:xfrm>
            <a:off x="6324600" y="2362200"/>
            <a:ext cx="7620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010400" y="2362200"/>
            <a:ext cx="457200" cy="15240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467600" y="2514600"/>
            <a:ext cx="4572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486400" y="2057400"/>
            <a:ext cx="8382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6172200" y="2209800"/>
            <a:ext cx="3048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410200" y="4800600"/>
            <a:ext cx="1676400" cy="0"/>
          </a:xfrm>
          <a:prstGeom prst="line">
            <a:avLst/>
          </a:prstGeom>
          <a:ln w="50800"/>
          <a:effectLst/>
        </p:spPr>
        <p:style>
          <a:lnRef idx="1">
            <a:schemeClr val="accent2"/>
          </a:lnRef>
          <a:fillRef idx="0">
            <a:schemeClr val="accent2"/>
          </a:fillRef>
          <a:effectRef idx="0">
            <a:schemeClr val="accent2"/>
          </a:effectRef>
          <a:fontRef idx="minor">
            <a:schemeClr val="tx1"/>
          </a:fontRef>
        </p:style>
      </p:cxnSp>
      <p:cxnSp>
        <p:nvCxnSpPr>
          <p:cNvPr id="19" name="Straight Connector 18"/>
          <p:cNvCxnSpPr/>
          <p:nvPr/>
        </p:nvCxnSpPr>
        <p:spPr>
          <a:xfrm>
            <a:off x="7467600" y="4419600"/>
            <a:ext cx="457200" cy="0"/>
          </a:xfrm>
          <a:prstGeom prst="line">
            <a:avLst/>
          </a:prstGeom>
          <a:ln w="50800"/>
          <a:effectLst/>
        </p:spPr>
        <p:style>
          <a:lnRef idx="1">
            <a:schemeClr val="accent2"/>
          </a:lnRef>
          <a:fillRef idx="0">
            <a:schemeClr val="accent2"/>
          </a:fillRef>
          <a:effectRef idx="0">
            <a:schemeClr val="accent2"/>
          </a:effectRef>
          <a:fontRef idx="minor">
            <a:schemeClr val="tx1"/>
          </a:fontRef>
        </p:style>
      </p:cxnSp>
      <p:cxnSp>
        <p:nvCxnSpPr>
          <p:cNvPr id="20" name="Straight Connector 19"/>
          <p:cNvCxnSpPr/>
          <p:nvPr/>
        </p:nvCxnSpPr>
        <p:spPr>
          <a:xfrm>
            <a:off x="6324600" y="2362200"/>
            <a:ext cx="7620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010400" y="2362200"/>
            <a:ext cx="457200" cy="15240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467600" y="2514600"/>
            <a:ext cx="4572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486400" y="2057400"/>
            <a:ext cx="8382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172200" y="2209800"/>
            <a:ext cx="3048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flipH="1" flipV="1">
            <a:off x="7086600" y="4419600"/>
            <a:ext cx="381000" cy="381000"/>
          </a:xfrm>
          <a:prstGeom prst="line">
            <a:avLst/>
          </a:prstGeom>
          <a:ln w="50800"/>
          <a:effectLst/>
        </p:spPr>
        <p:style>
          <a:lnRef idx="1">
            <a:schemeClr val="accent2"/>
          </a:lnRef>
          <a:fillRef idx="0">
            <a:schemeClr val="accent2"/>
          </a:fillRef>
          <a:effectRef idx="0">
            <a:schemeClr val="accent2"/>
          </a:effectRef>
          <a:fontRef idx="minor">
            <a:schemeClr val="tx1"/>
          </a:fontRef>
        </p:style>
      </p:cxnSp>
      <p:sp>
        <p:nvSpPr>
          <p:cNvPr id="26" name="Rounded Rectangle 25"/>
          <p:cNvSpPr/>
          <p:nvPr/>
        </p:nvSpPr>
        <p:spPr>
          <a:xfrm>
            <a:off x="7924800" y="2362200"/>
            <a:ext cx="685800" cy="8382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Rounded Rectangle 26"/>
          <p:cNvSpPr/>
          <p:nvPr/>
        </p:nvSpPr>
        <p:spPr>
          <a:xfrm>
            <a:off x="7924800" y="4038600"/>
            <a:ext cx="685800" cy="1066800"/>
          </a:xfrm>
          <a:prstGeom prst="roundRect">
            <a:avLst/>
          </a:prstGeom>
          <a:solidFill>
            <a:schemeClr val="accent3"/>
          </a:solidFill>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9963"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39964"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1"/>
          <p:cNvSpPr>
            <a:spLocks noGrp="1"/>
          </p:cNvSpPr>
          <p:nvPr>
            <p:ph idx="1"/>
          </p:nvPr>
        </p:nvSpPr>
        <p:spPr/>
        <p:txBody>
          <a:bodyPr/>
          <a:lstStyle/>
          <a:p>
            <a:r>
              <a:rPr lang="en-US" smtClean="0"/>
              <a:t>.</a:t>
            </a:r>
          </a:p>
        </p:txBody>
      </p:sp>
      <p:sp>
        <p:nvSpPr>
          <p:cNvPr id="40963" name="TextBox 3"/>
          <p:cNvSpPr txBox="1">
            <a:spLocks noChangeArrowheads="1"/>
          </p:cNvSpPr>
          <p:nvPr/>
        </p:nvSpPr>
        <p:spPr bwMode="auto">
          <a:xfrm>
            <a:off x="381000" y="3581400"/>
            <a:ext cx="3124200" cy="338138"/>
          </a:xfrm>
          <a:prstGeom prst="rect">
            <a:avLst/>
          </a:prstGeom>
          <a:solidFill>
            <a:srgbClr val="FFFF00"/>
          </a:solidFill>
          <a:ln w="9525">
            <a:noFill/>
            <a:miter lim="800000"/>
            <a:headEnd/>
            <a:tailEnd/>
          </a:ln>
        </p:spPr>
        <p:txBody>
          <a:bodyPr>
            <a:spAutoFit/>
          </a:bodyPr>
          <a:lstStyle/>
          <a:p>
            <a:r>
              <a:rPr lang="en-US" sz="1600">
                <a:latin typeface="Calibri" pitchFamily="34" charset="0"/>
              </a:rPr>
              <a:t>Toggle both muxes with xor</a:t>
            </a:r>
          </a:p>
        </p:txBody>
      </p:sp>
      <p:cxnSp>
        <p:nvCxnSpPr>
          <p:cNvPr id="5" name="Straight Connector 4"/>
          <p:cNvCxnSpPr/>
          <p:nvPr/>
        </p:nvCxnSpPr>
        <p:spPr>
          <a:xfrm>
            <a:off x="6019800" y="2819400"/>
            <a:ext cx="1066800" cy="0"/>
          </a:xfrm>
          <a:prstGeom prst="line">
            <a:avLst/>
          </a:prstGeom>
          <a:ln w="50800"/>
          <a:effectLst>
            <a:glow rad="2286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7467600" y="2514600"/>
            <a:ext cx="457200" cy="0"/>
          </a:xfrm>
          <a:prstGeom prst="line">
            <a:avLst/>
          </a:prstGeom>
          <a:ln w="50800"/>
          <a:effectLst>
            <a:glow rad="2286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cxnSp>
        <p:nvCxnSpPr>
          <p:cNvPr id="7" name="Straight Connector 6"/>
          <p:cNvCxnSpPr/>
          <p:nvPr/>
        </p:nvCxnSpPr>
        <p:spPr>
          <a:xfrm rot="5400000">
            <a:off x="5410200" y="3200400"/>
            <a:ext cx="1828800" cy="0"/>
          </a:xfrm>
          <a:prstGeom prst="line">
            <a:avLst/>
          </a:prstGeom>
          <a:ln w="50800">
            <a:solidFill>
              <a:srgbClr val="FFC000"/>
            </a:solidFill>
            <a:prstDash val="sysDot"/>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086600" y="4191000"/>
            <a:ext cx="381000" cy="228600"/>
          </a:xfrm>
          <a:prstGeom prst="line">
            <a:avLst/>
          </a:prstGeom>
          <a:ln w="50800">
            <a:solidFill>
              <a:srgbClr val="FFC000"/>
            </a:solidFill>
            <a:prstDash val="sysDot"/>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324600" y="4191000"/>
            <a:ext cx="685800" cy="0"/>
          </a:xfrm>
          <a:prstGeom prst="line">
            <a:avLst/>
          </a:prstGeom>
          <a:ln w="50800">
            <a:solidFill>
              <a:srgbClr val="FFC000"/>
            </a:solidFill>
            <a:prstDash val="sysDot"/>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486400" y="2057400"/>
            <a:ext cx="838200" cy="0"/>
          </a:xfrm>
          <a:prstGeom prst="line">
            <a:avLst/>
          </a:prstGeom>
          <a:ln w="50800">
            <a:solidFill>
              <a:srgbClr val="FFC000"/>
            </a:solidFill>
            <a:prstDash val="sysDot"/>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6172200" y="2133600"/>
            <a:ext cx="304800" cy="0"/>
          </a:xfrm>
          <a:prstGeom prst="line">
            <a:avLst/>
          </a:prstGeom>
          <a:ln w="50800">
            <a:solidFill>
              <a:srgbClr val="FFC000"/>
            </a:solidFill>
            <a:prstDash val="sysDot"/>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7086600" y="2590800"/>
            <a:ext cx="381000" cy="228600"/>
          </a:xfrm>
          <a:prstGeom prst="line">
            <a:avLst/>
          </a:prstGeom>
          <a:ln w="50800"/>
          <a:effectLst>
            <a:glow rad="2286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cxnSp>
        <p:nvCxnSpPr>
          <p:cNvPr id="26" name="Straight Connector 25"/>
          <p:cNvCxnSpPr/>
          <p:nvPr/>
        </p:nvCxnSpPr>
        <p:spPr>
          <a:xfrm>
            <a:off x="7543800" y="4419600"/>
            <a:ext cx="457200" cy="0"/>
          </a:xfrm>
          <a:prstGeom prst="line">
            <a:avLst/>
          </a:prstGeom>
          <a:ln w="50800">
            <a:solidFill>
              <a:srgbClr val="FFC000"/>
            </a:solidFill>
            <a:prstDash val="sysDot"/>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5029200" y="3810000"/>
            <a:ext cx="1981200" cy="0"/>
          </a:xfrm>
          <a:prstGeom prst="line">
            <a:avLst/>
          </a:prstGeom>
          <a:ln w="50800"/>
          <a:effectLst>
            <a:glow rad="2286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cxnSp>
        <p:nvCxnSpPr>
          <p:cNvPr id="32" name="Straight Connector 31"/>
          <p:cNvCxnSpPr/>
          <p:nvPr/>
        </p:nvCxnSpPr>
        <p:spPr>
          <a:xfrm rot="10800000">
            <a:off x="5410200" y="4724400"/>
            <a:ext cx="533400" cy="0"/>
          </a:xfrm>
          <a:prstGeom prst="line">
            <a:avLst/>
          </a:prstGeom>
          <a:ln w="50800"/>
          <a:effectLst>
            <a:glow rad="2286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sp>
        <p:nvSpPr>
          <p:cNvPr id="35" name="Rounded Rectangle 34"/>
          <p:cNvSpPr/>
          <p:nvPr/>
        </p:nvSpPr>
        <p:spPr>
          <a:xfrm>
            <a:off x="7924800" y="2286000"/>
            <a:ext cx="685800" cy="9144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 name="Rounded Rectangle 35"/>
          <p:cNvSpPr/>
          <p:nvPr/>
        </p:nvSpPr>
        <p:spPr>
          <a:xfrm>
            <a:off x="7924800" y="4038600"/>
            <a:ext cx="685800" cy="1066800"/>
          </a:xfrm>
          <a:prstGeom prst="roundRect">
            <a:avLst/>
          </a:prstGeom>
          <a:solidFill>
            <a:schemeClr val="accent3"/>
          </a:solidFill>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0977"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40978"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1"/>
          <p:cNvSpPr>
            <a:spLocks noGrp="1"/>
          </p:cNvSpPr>
          <p:nvPr>
            <p:ph idx="1"/>
          </p:nvPr>
        </p:nvSpPr>
        <p:spPr/>
        <p:txBody>
          <a:bodyPr/>
          <a:lstStyle/>
          <a:p>
            <a:r>
              <a:rPr lang="en-US" smtClean="0"/>
              <a:t>.</a:t>
            </a:r>
          </a:p>
        </p:txBody>
      </p:sp>
      <p:sp>
        <p:nvSpPr>
          <p:cNvPr id="41987" name="TextBox 3"/>
          <p:cNvSpPr txBox="1">
            <a:spLocks noChangeArrowheads="1"/>
          </p:cNvSpPr>
          <p:nvPr/>
        </p:nvSpPr>
        <p:spPr bwMode="auto">
          <a:xfrm>
            <a:off x="381000" y="3962400"/>
            <a:ext cx="3124200" cy="338138"/>
          </a:xfrm>
          <a:prstGeom prst="rect">
            <a:avLst/>
          </a:prstGeom>
          <a:solidFill>
            <a:srgbClr val="FFFF00"/>
          </a:solidFill>
          <a:ln w="9525">
            <a:noFill/>
            <a:miter lim="800000"/>
            <a:headEnd/>
            <a:tailEnd/>
          </a:ln>
        </p:spPr>
        <p:txBody>
          <a:bodyPr>
            <a:spAutoFit/>
          </a:bodyPr>
          <a:lstStyle/>
          <a:p>
            <a:r>
              <a:rPr lang="en-US" sz="1600">
                <a:latin typeface="Calibri" pitchFamily="34" charset="0"/>
              </a:rPr>
              <a:t>Write stop bit</a:t>
            </a:r>
          </a:p>
        </p:txBody>
      </p:sp>
      <p:cxnSp>
        <p:nvCxnSpPr>
          <p:cNvPr id="7" name="Straight Connector 6"/>
          <p:cNvCxnSpPr/>
          <p:nvPr/>
        </p:nvCxnSpPr>
        <p:spPr>
          <a:xfrm rot="5400000">
            <a:off x="5410200" y="3276600"/>
            <a:ext cx="18288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086600" y="4191000"/>
            <a:ext cx="381000" cy="22860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324600" y="4191000"/>
            <a:ext cx="6858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486400" y="2057400"/>
            <a:ext cx="8382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6172200" y="2209800"/>
            <a:ext cx="3048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467600" y="4419600"/>
            <a:ext cx="4572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7924800" y="2286000"/>
            <a:ext cx="685800" cy="9144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Rounded Rectangle 16"/>
          <p:cNvSpPr/>
          <p:nvPr/>
        </p:nvSpPr>
        <p:spPr>
          <a:xfrm>
            <a:off x="7924800" y="4953000"/>
            <a:ext cx="685800" cy="152400"/>
          </a:xfrm>
          <a:prstGeom prst="roundRect">
            <a:avLst/>
          </a:prstGeom>
          <a:solidFill>
            <a:srgbClr val="FFC000"/>
          </a:solidFill>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Rounded Rectangle 17"/>
          <p:cNvSpPr/>
          <p:nvPr/>
        </p:nvSpPr>
        <p:spPr>
          <a:xfrm>
            <a:off x="7924800" y="2209800"/>
            <a:ext cx="685800" cy="76200"/>
          </a:xfrm>
          <a:prstGeom prst="roundRect">
            <a:avLst/>
          </a:prstGeom>
          <a:solidFill>
            <a:schemeClr val="accent2"/>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9" name="Straight Connector 18"/>
          <p:cNvCxnSpPr/>
          <p:nvPr/>
        </p:nvCxnSpPr>
        <p:spPr>
          <a:xfrm>
            <a:off x="5410200" y="4800600"/>
            <a:ext cx="609600" cy="0"/>
          </a:xfrm>
          <a:prstGeom prst="line">
            <a:avLst/>
          </a:prstGeom>
          <a:ln w="50800">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467600" y="2590800"/>
            <a:ext cx="457200" cy="0"/>
          </a:xfrm>
          <a:prstGeom prst="line">
            <a:avLst/>
          </a:prstGeom>
          <a:ln w="50800">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flipH="1" flipV="1">
            <a:off x="5029200" y="3810000"/>
            <a:ext cx="1981200" cy="0"/>
          </a:xfrm>
          <a:prstGeom prst="line">
            <a:avLst/>
          </a:prstGeom>
          <a:ln w="50800">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019800" y="2819400"/>
            <a:ext cx="1066800" cy="0"/>
          </a:xfrm>
          <a:prstGeom prst="line">
            <a:avLst/>
          </a:prstGeom>
          <a:ln w="50800">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7010400" y="2590800"/>
            <a:ext cx="457200" cy="228600"/>
          </a:xfrm>
          <a:prstGeom prst="line">
            <a:avLst/>
          </a:prstGeom>
          <a:ln w="50800">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pic>
        <p:nvPicPr>
          <p:cNvPr id="42004"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42005"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2" presetClass="entr" presetSubtype="8"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600"/>
                                        <p:tgtEl>
                                          <p:spTgt spid="22"/>
                                        </p:tgtEl>
                                      </p:cBhvr>
                                    </p:animEffect>
                                  </p:childTnLst>
                                </p:cTn>
                              </p:par>
                              <p:par>
                                <p:cTn id="14" presetID="22" presetClass="entr" presetSubtype="8"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par>
                                <p:cTn id="17" presetID="22" presetClass="entr" presetSubtype="8"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slide(fromBottom)">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1"/>
          <p:cNvSpPr>
            <a:spLocks noGrp="1"/>
          </p:cNvSpPr>
          <p:nvPr>
            <p:ph idx="1"/>
          </p:nvPr>
        </p:nvSpPr>
        <p:spPr/>
        <p:txBody>
          <a:bodyPr/>
          <a:lstStyle/>
          <a:p>
            <a:r>
              <a:rPr lang="en-US" smtClean="0"/>
              <a:t>.</a:t>
            </a:r>
          </a:p>
        </p:txBody>
      </p:sp>
      <p:sp>
        <p:nvSpPr>
          <p:cNvPr id="43011" name="TextBox 3"/>
          <p:cNvSpPr txBox="1">
            <a:spLocks noChangeArrowheads="1"/>
          </p:cNvSpPr>
          <p:nvPr/>
        </p:nvSpPr>
        <p:spPr bwMode="auto">
          <a:xfrm>
            <a:off x="381000" y="4343400"/>
            <a:ext cx="3124200" cy="338138"/>
          </a:xfrm>
          <a:prstGeom prst="rect">
            <a:avLst/>
          </a:prstGeom>
          <a:solidFill>
            <a:srgbClr val="FFFF00"/>
          </a:solidFill>
          <a:ln w="9525">
            <a:noFill/>
            <a:miter lim="800000"/>
            <a:headEnd/>
            <a:tailEnd/>
          </a:ln>
        </p:spPr>
        <p:txBody>
          <a:bodyPr>
            <a:spAutoFit/>
          </a:bodyPr>
          <a:lstStyle/>
          <a:p>
            <a:r>
              <a:rPr lang="en-US" sz="1600">
                <a:latin typeface="Calibri" pitchFamily="34" charset="0"/>
              </a:rPr>
              <a:t>Send program execute command</a:t>
            </a:r>
          </a:p>
        </p:txBody>
      </p:sp>
      <p:cxnSp>
        <p:nvCxnSpPr>
          <p:cNvPr id="7" name="Straight Connector 6"/>
          <p:cNvCxnSpPr/>
          <p:nvPr/>
        </p:nvCxnSpPr>
        <p:spPr>
          <a:xfrm rot="5400000">
            <a:off x="5410200" y="3276600"/>
            <a:ext cx="18288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086600" y="4191000"/>
            <a:ext cx="381000" cy="22860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324600" y="4191000"/>
            <a:ext cx="6858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486400" y="2057400"/>
            <a:ext cx="8382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6172200" y="2209800"/>
            <a:ext cx="3048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467600" y="4419600"/>
            <a:ext cx="4572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7467600" y="2838450"/>
            <a:ext cx="914400" cy="0"/>
          </a:xfrm>
          <a:prstGeom prst="line">
            <a:avLst/>
          </a:prstGeom>
          <a:ln w="50800"/>
          <a:effectLst>
            <a:glow rad="2286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cxnSp>
        <p:nvCxnSpPr>
          <p:cNvPr id="30" name="Straight Connector 29"/>
          <p:cNvCxnSpPr/>
          <p:nvPr/>
        </p:nvCxnSpPr>
        <p:spPr>
          <a:xfrm rot="5400000">
            <a:off x="8153400" y="2819400"/>
            <a:ext cx="914400" cy="0"/>
          </a:xfrm>
          <a:prstGeom prst="line">
            <a:avLst/>
          </a:prstGeom>
          <a:ln w="50800"/>
          <a:effectLst>
            <a:glow rad="2286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cxnSp>
        <p:nvCxnSpPr>
          <p:cNvPr id="31" name="Straight Connector 30"/>
          <p:cNvCxnSpPr/>
          <p:nvPr/>
        </p:nvCxnSpPr>
        <p:spPr>
          <a:xfrm rot="10800000">
            <a:off x="7924800" y="3228975"/>
            <a:ext cx="685800" cy="0"/>
          </a:xfrm>
          <a:prstGeom prst="line">
            <a:avLst/>
          </a:prstGeom>
          <a:ln w="50800"/>
          <a:effectLst>
            <a:glow rad="2286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cxnSp>
        <p:nvCxnSpPr>
          <p:cNvPr id="34" name="Straight Connector 33"/>
          <p:cNvCxnSpPr/>
          <p:nvPr/>
        </p:nvCxnSpPr>
        <p:spPr>
          <a:xfrm rot="10800000">
            <a:off x="7924800" y="2286000"/>
            <a:ext cx="685800" cy="0"/>
          </a:xfrm>
          <a:prstGeom prst="line">
            <a:avLst/>
          </a:prstGeom>
          <a:ln w="50800"/>
          <a:effectLst>
            <a:glow rad="2286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sp>
        <p:nvSpPr>
          <p:cNvPr id="35" name="Rounded Rectangle 34"/>
          <p:cNvSpPr/>
          <p:nvPr/>
        </p:nvSpPr>
        <p:spPr>
          <a:xfrm>
            <a:off x="7924800" y="4800600"/>
            <a:ext cx="685800" cy="304800"/>
          </a:xfrm>
          <a:prstGeom prst="roundRect">
            <a:avLst/>
          </a:prstGeom>
          <a:solidFill>
            <a:srgbClr val="FFC000"/>
          </a:solidFill>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41" name="Straight Connector 40"/>
          <p:cNvCxnSpPr/>
          <p:nvPr/>
        </p:nvCxnSpPr>
        <p:spPr>
          <a:xfrm>
            <a:off x="5410200" y="4800600"/>
            <a:ext cx="609600" cy="0"/>
          </a:xfrm>
          <a:prstGeom prst="line">
            <a:avLst/>
          </a:prstGeom>
          <a:ln w="50800">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467600" y="2590800"/>
            <a:ext cx="457200" cy="0"/>
          </a:xfrm>
          <a:prstGeom prst="line">
            <a:avLst/>
          </a:prstGeom>
          <a:ln w="50800">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flipH="1" flipV="1">
            <a:off x="5029200" y="3810000"/>
            <a:ext cx="1981200" cy="0"/>
          </a:xfrm>
          <a:prstGeom prst="line">
            <a:avLst/>
          </a:prstGeom>
          <a:ln w="50800">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019800" y="2819400"/>
            <a:ext cx="1066800" cy="0"/>
          </a:xfrm>
          <a:prstGeom prst="line">
            <a:avLst/>
          </a:prstGeom>
          <a:ln w="50800">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7010400" y="2590800"/>
            <a:ext cx="457200" cy="228600"/>
          </a:xfrm>
          <a:prstGeom prst="line">
            <a:avLst/>
          </a:prstGeom>
          <a:ln w="50800">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pic>
        <p:nvPicPr>
          <p:cNvPr id="43028"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43029"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par>
                                <p:cTn id="8" presetID="22" presetClass="entr" presetSubtype="4"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down)">
                                      <p:cBhvr>
                                        <p:cTn id="10" dur="500"/>
                                        <p:tgtEl>
                                          <p:spTgt spid="43"/>
                                        </p:tgtEl>
                                      </p:cBhvr>
                                    </p:animEffect>
                                  </p:childTnLst>
                                </p:cTn>
                              </p:par>
                              <p:par>
                                <p:cTn id="11" presetID="22" presetClass="entr" presetSubtype="8"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left)">
                                      <p:cBhvr>
                                        <p:cTn id="13" dur="600"/>
                                        <p:tgtEl>
                                          <p:spTgt spid="44"/>
                                        </p:tgtEl>
                                      </p:cBhvr>
                                    </p:animEffect>
                                  </p:childTnLst>
                                </p:cTn>
                              </p:par>
                              <p:par>
                                <p:cTn id="14" presetID="22" presetClass="entr" presetSubtype="8"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ipe(left)">
                                      <p:cBhvr>
                                        <p:cTn id="16" dur="500"/>
                                        <p:tgtEl>
                                          <p:spTgt spid="42"/>
                                        </p:tgtEl>
                                      </p:cBhvr>
                                    </p:animEffect>
                                  </p:childTnLst>
                                </p:cTn>
                              </p:par>
                              <p:par>
                                <p:cTn id="17" presetID="22" presetClass="entr" presetSubtype="8"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left)">
                                      <p:cBhvr>
                                        <p:cTn id="19" dur="500"/>
                                        <p:tgtEl>
                                          <p:spTgt spid="45"/>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randombar(horizontal)">
                                      <p:cBhvr>
                                        <p:cTn id="24" dur="500"/>
                                        <p:tgtEl>
                                          <p:spTgt spid="27"/>
                                        </p:tgtEl>
                                      </p:cBhvr>
                                    </p:animEffect>
                                  </p:childTnLst>
                                </p:cTn>
                              </p:par>
                              <p:par>
                                <p:cTn id="25" presetID="14" presetClass="entr" presetSubtype="1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randombar(horizontal)">
                                      <p:cBhvr>
                                        <p:cTn id="27" dur="500"/>
                                        <p:tgtEl>
                                          <p:spTgt spid="30"/>
                                        </p:tgtEl>
                                      </p:cBhvr>
                                    </p:animEffect>
                                  </p:childTnLst>
                                </p:cTn>
                              </p:par>
                              <p:par>
                                <p:cTn id="28" presetID="14" presetClass="entr" presetSubtype="10"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randombar(horizontal)">
                                      <p:cBhvr>
                                        <p:cTn id="30" dur="500"/>
                                        <p:tgtEl>
                                          <p:spTgt spid="31"/>
                                        </p:tgtEl>
                                      </p:cBhvr>
                                    </p:animEffect>
                                  </p:childTnLst>
                                </p:cTn>
                              </p:par>
                              <p:par>
                                <p:cTn id="31" presetID="14" presetClass="entr" presetSubtype="1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randombar(horizontal)">
                                      <p:cBhvr>
                                        <p:cTn id="3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1"/>
          <p:cNvSpPr>
            <a:spLocks noGrp="1"/>
          </p:cNvSpPr>
          <p:nvPr>
            <p:ph idx="1"/>
          </p:nvPr>
        </p:nvSpPr>
        <p:spPr/>
        <p:txBody>
          <a:bodyPr/>
          <a:lstStyle/>
          <a:p>
            <a:r>
              <a:rPr lang="en-US" smtClean="0"/>
              <a:t>.</a:t>
            </a:r>
          </a:p>
        </p:txBody>
      </p:sp>
      <p:sp>
        <p:nvSpPr>
          <p:cNvPr id="44035" name="TextBox 3"/>
          <p:cNvSpPr txBox="1">
            <a:spLocks noChangeArrowheads="1"/>
          </p:cNvSpPr>
          <p:nvPr/>
        </p:nvSpPr>
        <p:spPr bwMode="auto">
          <a:xfrm>
            <a:off x="381000" y="4724400"/>
            <a:ext cx="3124200" cy="338138"/>
          </a:xfrm>
          <a:prstGeom prst="rect">
            <a:avLst/>
          </a:prstGeom>
          <a:solidFill>
            <a:srgbClr val="FFFF00"/>
          </a:solidFill>
          <a:ln w="9525">
            <a:noFill/>
            <a:miter lim="800000"/>
            <a:headEnd/>
            <a:tailEnd/>
          </a:ln>
        </p:spPr>
        <p:txBody>
          <a:bodyPr>
            <a:spAutoFit/>
          </a:bodyPr>
          <a:lstStyle/>
          <a:p>
            <a:r>
              <a:rPr lang="en-US" sz="1600">
                <a:latin typeface="Calibri" pitchFamily="34" charset="0"/>
              </a:rPr>
              <a:t>Wait for flash to program</a:t>
            </a:r>
          </a:p>
        </p:txBody>
      </p:sp>
      <p:cxnSp>
        <p:nvCxnSpPr>
          <p:cNvPr id="7" name="Straight Connector 6"/>
          <p:cNvCxnSpPr/>
          <p:nvPr/>
        </p:nvCxnSpPr>
        <p:spPr>
          <a:xfrm rot="5400000">
            <a:off x="5410200" y="3276600"/>
            <a:ext cx="18288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086600" y="4191000"/>
            <a:ext cx="381000" cy="22860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324600" y="4191000"/>
            <a:ext cx="6858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486400" y="2057400"/>
            <a:ext cx="8382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6172200" y="2209800"/>
            <a:ext cx="3048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467600" y="4419600"/>
            <a:ext cx="4572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a:off x="7467600" y="2819400"/>
            <a:ext cx="914400" cy="0"/>
          </a:xfrm>
          <a:prstGeom prst="line">
            <a:avLst/>
          </a:prstGeom>
          <a:ln w="50800"/>
          <a:effectLst>
            <a:glow rad="2286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cxnSp>
        <p:nvCxnSpPr>
          <p:cNvPr id="17" name="Straight Connector 16"/>
          <p:cNvCxnSpPr/>
          <p:nvPr/>
        </p:nvCxnSpPr>
        <p:spPr>
          <a:xfrm rot="5400000">
            <a:off x="8153400" y="2819400"/>
            <a:ext cx="914400" cy="0"/>
          </a:xfrm>
          <a:prstGeom prst="line">
            <a:avLst/>
          </a:prstGeom>
          <a:ln w="50800"/>
          <a:effectLst>
            <a:glow rad="2286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rot="10800000">
            <a:off x="7924800" y="3228975"/>
            <a:ext cx="685800" cy="0"/>
          </a:xfrm>
          <a:prstGeom prst="line">
            <a:avLst/>
          </a:prstGeom>
          <a:ln w="50800"/>
          <a:effectLst>
            <a:glow rad="2286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cxnSp>
        <p:nvCxnSpPr>
          <p:cNvPr id="19" name="Straight Connector 18"/>
          <p:cNvCxnSpPr/>
          <p:nvPr/>
        </p:nvCxnSpPr>
        <p:spPr>
          <a:xfrm rot="10800000">
            <a:off x="7924800" y="2676525"/>
            <a:ext cx="685800" cy="0"/>
          </a:xfrm>
          <a:prstGeom prst="line">
            <a:avLst/>
          </a:prstGeom>
          <a:ln w="50800"/>
          <a:effectLst>
            <a:glow rad="2286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sp>
        <p:nvSpPr>
          <p:cNvPr id="20" name="Rounded Rectangle 19"/>
          <p:cNvSpPr/>
          <p:nvPr/>
        </p:nvSpPr>
        <p:spPr>
          <a:xfrm>
            <a:off x="7924800" y="4572000"/>
            <a:ext cx="685800" cy="533400"/>
          </a:xfrm>
          <a:prstGeom prst="roundRect">
            <a:avLst/>
          </a:prstGeom>
          <a:solidFill>
            <a:srgbClr val="FFC000"/>
          </a:solidFill>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Rounded Rectangle 20"/>
          <p:cNvSpPr/>
          <p:nvPr/>
        </p:nvSpPr>
        <p:spPr>
          <a:xfrm>
            <a:off x="7924800" y="2286000"/>
            <a:ext cx="685800" cy="9144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2" name="Straight Connector 21"/>
          <p:cNvCxnSpPr/>
          <p:nvPr/>
        </p:nvCxnSpPr>
        <p:spPr>
          <a:xfrm>
            <a:off x="6019800" y="2819400"/>
            <a:ext cx="1066800" cy="0"/>
          </a:xfrm>
          <a:prstGeom prst="line">
            <a:avLst/>
          </a:prstGeom>
          <a:ln w="50800"/>
          <a:effectLst/>
        </p:spPr>
        <p:style>
          <a:lnRef idx="1">
            <a:schemeClr val="accent2"/>
          </a:lnRef>
          <a:fillRef idx="0">
            <a:schemeClr val="accent2"/>
          </a:fillRef>
          <a:effectRef idx="0">
            <a:schemeClr val="accent2"/>
          </a:effectRef>
          <a:fontRef idx="minor">
            <a:schemeClr val="tx1"/>
          </a:fontRef>
        </p:style>
      </p:cxnSp>
      <p:cxnSp>
        <p:nvCxnSpPr>
          <p:cNvPr id="23" name="Straight Connector 22"/>
          <p:cNvCxnSpPr/>
          <p:nvPr/>
        </p:nvCxnSpPr>
        <p:spPr>
          <a:xfrm>
            <a:off x="7467600" y="2590800"/>
            <a:ext cx="457200" cy="0"/>
          </a:xfrm>
          <a:prstGeom prst="line">
            <a:avLst/>
          </a:prstGeom>
          <a:ln w="50800"/>
          <a:effectLst/>
        </p:spPr>
        <p:style>
          <a:lnRef idx="1">
            <a:schemeClr val="accent2"/>
          </a:lnRef>
          <a:fillRef idx="0">
            <a:schemeClr val="accent2"/>
          </a:fillRef>
          <a:effectRef idx="0">
            <a:schemeClr val="accent2"/>
          </a:effectRef>
          <a:fontRef idx="minor">
            <a:schemeClr val="tx1"/>
          </a:fontRef>
        </p:style>
      </p:cxnSp>
      <p:cxnSp>
        <p:nvCxnSpPr>
          <p:cNvPr id="24" name="Straight Connector 23"/>
          <p:cNvCxnSpPr/>
          <p:nvPr/>
        </p:nvCxnSpPr>
        <p:spPr>
          <a:xfrm flipV="1">
            <a:off x="7086600" y="2590800"/>
            <a:ext cx="381000" cy="228600"/>
          </a:xfrm>
          <a:prstGeom prst="line">
            <a:avLst/>
          </a:prstGeom>
          <a:ln w="50800"/>
          <a:effectLst/>
        </p:spPr>
        <p:style>
          <a:lnRef idx="1">
            <a:schemeClr val="accent2"/>
          </a:lnRef>
          <a:fillRef idx="0">
            <a:schemeClr val="accent2"/>
          </a:fillRef>
          <a:effectRef idx="0">
            <a:schemeClr val="accent2"/>
          </a:effectRef>
          <a:fontRef idx="minor">
            <a:schemeClr val="tx1"/>
          </a:fontRef>
        </p:style>
      </p:cxnSp>
      <p:cxnSp>
        <p:nvCxnSpPr>
          <p:cNvPr id="25" name="Straight Connector 24"/>
          <p:cNvCxnSpPr/>
          <p:nvPr/>
        </p:nvCxnSpPr>
        <p:spPr>
          <a:xfrm rot="5400000">
            <a:off x="5029200" y="3810000"/>
            <a:ext cx="1981200" cy="0"/>
          </a:xfrm>
          <a:prstGeom prst="line">
            <a:avLst/>
          </a:prstGeom>
          <a:ln w="50800"/>
          <a:effectLst/>
        </p:spPr>
        <p:style>
          <a:lnRef idx="1">
            <a:schemeClr val="accent2"/>
          </a:lnRef>
          <a:fillRef idx="0">
            <a:schemeClr val="accent2"/>
          </a:fillRef>
          <a:effectRef idx="0">
            <a:schemeClr val="accent2"/>
          </a:effectRef>
          <a:fontRef idx="minor">
            <a:schemeClr val="tx1"/>
          </a:fontRef>
        </p:style>
      </p:cxnSp>
      <p:cxnSp>
        <p:nvCxnSpPr>
          <p:cNvPr id="26" name="Straight Connector 25"/>
          <p:cNvCxnSpPr/>
          <p:nvPr/>
        </p:nvCxnSpPr>
        <p:spPr>
          <a:xfrm rot="10800000">
            <a:off x="5486400" y="4800600"/>
            <a:ext cx="533400" cy="0"/>
          </a:xfrm>
          <a:prstGeom prst="line">
            <a:avLst/>
          </a:prstGeom>
          <a:ln w="50800"/>
          <a:effectLst/>
        </p:spPr>
        <p:style>
          <a:lnRef idx="1">
            <a:schemeClr val="accent2"/>
          </a:lnRef>
          <a:fillRef idx="0">
            <a:schemeClr val="accent2"/>
          </a:fillRef>
          <a:effectRef idx="0">
            <a:schemeClr val="accent2"/>
          </a:effectRef>
          <a:fontRef idx="minor">
            <a:schemeClr val="tx1"/>
          </a:fontRef>
        </p:style>
      </p:cxnSp>
      <p:pic>
        <p:nvPicPr>
          <p:cNvPr id="44053"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44054"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par>
                                <p:cTn id="8" presetID="5"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checkerboard(across)">
                                      <p:cBhvr>
                                        <p:cTn id="10" dur="500"/>
                                        <p:tgtEl>
                                          <p:spTgt spid="17"/>
                                        </p:tgtEl>
                                      </p:cBhvr>
                                    </p:animEffect>
                                  </p:childTnLst>
                                </p:cTn>
                              </p:par>
                              <p:par>
                                <p:cTn id="11" presetID="5" presetClass="entr" presetSubtype="1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checkerboard(across)">
                                      <p:cBhvr>
                                        <p:cTn id="13" dur="500"/>
                                        <p:tgtEl>
                                          <p:spTgt spid="18"/>
                                        </p:tgtEl>
                                      </p:cBhvr>
                                    </p:animEffect>
                                  </p:childTnLst>
                                </p:cTn>
                              </p:par>
                              <p:par>
                                <p:cTn id="14" presetID="5"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checkerboard(across)">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randombar(horizontal)">
                                      <p:cBhvr>
                                        <p:cTn id="2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1"/>
          <p:cNvSpPr>
            <a:spLocks noGrp="1"/>
          </p:cNvSpPr>
          <p:nvPr>
            <p:ph idx="1"/>
          </p:nvPr>
        </p:nvSpPr>
        <p:spPr/>
        <p:txBody>
          <a:bodyPr/>
          <a:lstStyle/>
          <a:p>
            <a:r>
              <a:rPr lang="en-US" smtClean="0"/>
              <a:t>.</a:t>
            </a:r>
          </a:p>
        </p:txBody>
      </p:sp>
      <p:sp>
        <p:nvSpPr>
          <p:cNvPr id="45059" name="TextBox 3"/>
          <p:cNvSpPr txBox="1">
            <a:spLocks noChangeArrowheads="1"/>
          </p:cNvSpPr>
          <p:nvPr/>
        </p:nvSpPr>
        <p:spPr bwMode="auto">
          <a:xfrm>
            <a:off x="381000" y="5105400"/>
            <a:ext cx="3124200" cy="338138"/>
          </a:xfrm>
          <a:prstGeom prst="rect">
            <a:avLst/>
          </a:prstGeom>
          <a:solidFill>
            <a:srgbClr val="FFFF00"/>
          </a:solidFill>
          <a:ln w="9525">
            <a:noFill/>
            <a:miter lim="800000"/>
            <a:headEnd/>
            <a:tailEnd/>
          </a:ln>
        </p:spPr>
        <p:txBody>
          <a:bodyPr>
            <a:spAutoFit/>
          </a:bodyPr>
          <a:lstStyle/>
          <a:p>
            <a:r>
              <a:rPr lang="en-US" sz="1600">
                <a:latin typeface="Calibri" pitchFamily="34" charset="0"/>
              </a:rPr>
              <a:t>Send write command</a:t>
            </a:r>
          </a:p>
        </p:txBody>
      </p:sp>
      <p:cxnSp>
        <p:nvCxnSpPr>
          <p:cNvPr id="7" name="Straight Connector 6"/>
          <p:cNvCxnSpPr/>
          <p:nvPr/>
        </p:nvCxnSpPr>
        <p:spPr>
          <a:xfrm rot="5400000">
            <a:off x="5410200" y="3276600"/>
            <a:ext cx="18288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086600" y="4191000"/>
            <a:ext cx="381000" cy="22860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324600" y="4191000"/>
            <a:ext cx="6858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486400" y="2057400"/>
            <a:ext cx="8382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6172200" y="2209800"/>
            <a:ext cx="3048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467600" y="4419600"/>
            <a:ext cx="4572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7924800" y="2286000"/>
            <a:ext cx="609600" cy="914400"/>
          </a:xfrm>
          <a:prstGeom prst="roundRect">
            <a:avLst/>
          </a:prstGeom>
          <a:solidFill>
            <a:schemeClr val="accent3"/>
          </a:solidFill>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Rounded Rectangle 20"/>
          <p:cNvSpPr/>
          <p:nvPr/>
        </p:nvSpPr>
        <p:spPr>
          <a:xfrm>
            <a:off x="7924800" y="4343400"/>
            <a:ext cx="685800" cy="762000"/>
          </a:xfrm>
          <a:prstGeom prst="roundRect">
            <a:avLst/>
          </a:prstGeom>
          <a:solidFill>
            <a:srgbClr val="FFC000"/>
          </a:solidFill>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2" name="Straight Connector 21"/>
          <p:cNvCxnSpPr/>
          <p:nvPr/>
        </p:nvCxnSpPr>
        <p:spPr>
          <a:xfrm>
            <a:off x="5410200" y="4800600"/>
            <a:ext cx="609600" cy="0"/>
          </a:xfrm>
          <a:prstGeom prst="line">
            <a:avLst/>
          </a:prstGeom>
          <a:ln w="50800">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467600" y="2590800"/>
            <a:ext cx="457200" cy="0"/>
          </a:xfrm>
          <a:prstGeom prst="line">
            <a:avLst/>
          </a:prstGeom>
          <a:ln w="50800">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H="1" flipV="1">
            <a:off x="5029200" y="3810000"/>
            <a:ext cx="1981200" cy="0"/>
          </a:xfrm>
          <a:prstGeom prst="line">
            <a:avLst/>
          </a:prstGeom>
          <a:ln w="50800">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019800" y="2819400"/>
            <a:ext cx="1066800" cy="0"/>
          </a:xfrm>
          <a:prstGeom prst="line">
            <a:avLst/>
          </a:prstGeom>
          <a:ln w="50800">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010400" y="2590800"/>
            <a:ext cx="457200" cy="228600"/>
          </a:xfrm>
          <a:prstGeom prst="line">
            <a:avLst/>
          </a:prstGeom>
          <a:ln w="50800">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pic>
        <p:nvPicPr>
          <p:cNvPr id="45075"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45076"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par>
                                <p:cTn id="11" presetID="22" presetClass="entr" presetSubtype="8"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600"/>
                                        <p:tgtEl>
                                          <p:spTgt spid="25"/>
                                        </p:tgtEl>
                                      </p:cBhvr>
                                    </p:animEffect>
                                  </p:childTnLst>
                                </p:cTn>
                              </p:par>
                              <p:par>
                                <p:cTn id="14" presetID="22" presetClass="entr" presetSubtype="8"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par>
                                <p:cTn id="17" presetID="22" presetClass="entr" presetSubtype="8"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slide(fromBottom)">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ontent Placeholder 1"/>
          <p:cNvSpPr>
            <a:spLocks noGrp="1"/>
          </p:cNvSpPr>
          <p:nvPr>
            <p:ph idx="1"/>
          </p:nvPr>
        </p:nvSpPr>
        <p:spPr/>
        <p:txBody>
          <a:bodyPr/>
          <a:lstStyle/>
          <a:p>
            <a:r>
              <a:rPr lang="en-US" smtClean="0"/>
              <a:t>.</a:t>
            </a:r>
          </a:p>
        </p:txBody>
      </p:sp>
      <p:sp>
        <p:nvSpPr>
          <p:cNvPr id="46083" name="TextBox 3"/>
          <p:cNvSpPr txBox="1">
            <a:spLocks noChangeArrowheads="1"/>
          </p:cNvSpPr>
          <p:nvPr/>
        </p:nvSpPr>
        <p:spPr bwMode="auto">
          <a:xfrm>
            <a:off x="381000" y="5486400"/>
            <a:ext cx="3124200" cy="338138"/>
          </a:xfrm>
          <a:prstGeom prst="rect">
            <a:avLst/>
          </a:prstGeom>
          <a:solidFill>
            <a:srgbClr val="FFFF00"/>
          </a:solidFill>
          <a:ln w="9525">
            <a:noFill/>
            <a:miter lim="800000"/>
            <a:headEnd/>
            <a:tailEnd/>
          </a:ln>
        </p:spPr>
        <p:txBody>
          <a:bodyPr>
            <a:spAutoFit/>
          </a:bodyPr>
          <a:lstStyle/>
          <a:p>
            <a:r>
              <a:rPr lang="en-US" sz="1600">
                <a:latin typeface="Calibri" pitchFamily="34" charset="0"/>
              </a:rPr>
              <a:t>Wait for page to fill</a:t>
            </a:r>
          </a:p>
        </p:txBody>
      </p:sp>
      <p:cxnSp>
        <p:nvCxnSpPr>
          <p:cNvPr id="5" name="Straight Connector 4"/>
          <p:cNvCxnSpPr/>
          <p:nvPr/>
        </p:nvCxnSpPr>
        <p:spPr>
          <a:xfrm rot="5400000">
            <a:off x="5410200" y="3276600"/>
            <a:ext cx="18288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086600" y="4191000"/>
            <a:ext cx="381000" cy="22860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4600" y="4191000"/>
            <a:ext cx="6858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486400" y="2057400"/>
            <a:ext cx="8382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6172200" y="2209800"/>
            <a:ext cx="3048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467600" y="4419600"/>
            <a:ext cx="4572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019800" y="2819400"/>
            <a:ext cx="1066800" cy="0"/>
          </a:xfrm>
          <a:prstGeom prst="line">
            <a:avLst/>
          </a:prstGeom>
          <a:ln w="50800"/>
          <a:effectLst/>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p:nvCxnSpPr>
        <p:spPr>
          <a:xfrm>
            <a:off x="7467600" y="2590800"/>
            <a:ext cx="457200" cy="0"/>
          </a:xfrm>
          <a:prstGeom prst="line">
            <a:avLst/>
          </a:prstGeom>
          <a:ln w="50800"/>
          <a:effectLst/>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p:nvCxnSpPr>
        <p:spPr>
          <a:xfrm flipV="1">
            <a:off x="7086600" y="2590800"/>
            <a:ext cx="381000" cy="228600"/>
          </a:xfrm>
          <a:prstGeom prst="line">
            <a:avLst/>
          </a:prstGeom>
          <a:ln w="50800"/>
          <a:effectLst/>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p:nvCxnSpPr>
        <p:spPr>
          <a:xfrm rot="5400000">
            <a:off x="5029200" y="3810000"/>
            <a:ext cx="1981200" cy="0"/>
          </a:xfrm>
          <a:prstGeom prst="line">
            <a:avLst/>
          </a:prstGeom>
          <a:ln w="50800"/>
          <a:effectLst/>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p:nvCxnSpPr>
        <p:spPr>
          <a:xfrm rot="10800000">
            <a:off x="5486400" y="4800600"/>
            <a:ext cx="533400" cy="0"/>
          </a:xfrm>
          <a:prstGeom prst="line">
            <a:avLst/>
          </a:prstGeom>
          <a:ln w="50800"/>
          <a:effectLst/>
        </p:spPr>
        <p:style>
          <a:lnRef idx="1">
            <a:schemeClr val="accent2"/>
          </a:lnRef>
          <a:fillRef idx="0">
            <a:schemeClr val="accent2"/>
          </a:fillRef>
          <a:effectRef idx="0">
            <a:schemeClr val="accent2"/>
          </a:effectRef>
          <a:fontRef idx="minor">
            <a:schemeClr val="tx1"/>
          </a:fontRef>
        </p:style>
      </p:cxnSp>
      <p:sp>
        <p:nvSpPr>
          <p:cNvPr id="16" name="Rounded Rectangle 15"/>
          <p:cNvSpPr/>
          <p:nvPr/>
        </p:nvSpPr>
        <p:spPr>
          <a:xfrm>
            <a:off x="7924800" y="2286000"/>
            <a:ext cx="609600" cy="914400"/>
          </a:xfrm>
          <a:prstGeom prst="roundRect">
            <a:avLst/>
          </a:prstGeom>
          <a:solidFill>
            <a:schemeClr val="accent3"/>
          </a:solidFill>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Rounded Rectangle 16"/>
          <p:cNvSpPr/>
          <p:nvPr/>
        </p:nvSpPr>
        <p:spPr>
          <a:xfrm>
            <a:off x="7924800" y="4191000"/>
            <a:ext cx="685800" cy="9144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6097"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46098"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slide(fromBottom)">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ontent Placeholder 1"/>
          <p:cNvSpPr>
            <a:spLocks noGrp="1"/>
          </p:cNvSpPr>
          <p:nvPr>
            <p:ph idx="1"/>
          </p:nvPr>
        </p:nvSpPr>
        <p:spPr/>
        <p:txBody>
          <a:bodyPr/>
          <a:lstStyle/>
          <a:p>
            <a:r>
              <a:rPr lang="en-US" smtClean="0"/>
              <a:t>.</a:t>
            </a:r>
          </a:p>
        </p:txBody>
      </p:sp>
      <p:sp>
        <p:nvSpPr>
          <p:cNvPr id="47107" name="TextBox 3"/>
          <p:cNvSpPr txBox="1">
            <a:spLocks noChangeArrowheads="1"/>
          </p:cNvSpPr>
          <p:nvPr/>
        </p:nvSpPr>
        <p:spPr bwMode="auto">
          <a:xfrm>
            <a:off x="381000" y="5867400"/>
            <a:ext cx="3124200" cy="338138"/>
          </a:xfrm>
          <a:prstGeom prst="rect">
            <a:avLst/>
          </a:prstGeom>
          <a:solidFill>
            <a:srgbClr val="FFFF00"/>
          </a:solidFill>
          <a:ln w="9525">
            <a:noFill/>
            <a:miter lim="800000"/>
            <a:headEnd/>
            <a:tailEnd/>
          </a:ln>
        </p:spPr>
        <p:txBody>
          <a:bodyPr>
            <a:spAutoFit/>
          </a:bodyPr>
          <a:lstStyle/>
          <a:p>
            <a:r>
              <a:rPr lang="en-US" sz="1600">
                <a:latin typeface="Calibri" pitchFamily="34" charset="0"/>
              </a:rPr>
              <a:t>Goto loop</a:t>
            </a:r>
          </a:p>
        </p:txBody>
      </p:sp>
      <p:cxnSp>
        <p:nvCxnSpPr>
          <p:cNvPr id="5" name="Straight Connector 4"/>
          <p:cNvCxnSpPr/>
          <p:nvPr/>
        </p:nvCxnSpPr>
        <p:spPr>
          <a:xfrm rot="5400000">
            <a:off x="5410200" y="3276600"/>
            <a:ext cx="18288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086600" y="4191000"/>
            <a:ext cx="381000" cy="22860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4600" y="4191000"/>
            <a:ext cx="6858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486400" y="2057400"/>
            <a:ext cx="8382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6172200" y="2209800"/>
            <a:ext cx="3048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467600" y="4419600"/>
            <a:ext cx="4572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019800" y="2819400"/>
            <a:ext cx="1066800" cy="0"/>
          </a:xfrm>
          <a:prstGeom prst="line">
            <a:avLst/>
          </a:prstGeom>
          <a:ln w="50800"/>
          <a:effectLst/>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p:nvCxnSpPr>
        <p:spPr>
          <a:xfrm>
            <a:off x="7467600" y="2590800"/>
            <a:ext cx="457200" cy="0"/>
          </a:xfrm>
          <a:prstGeom prst="line">
            <a:avLst/>
          </a:prstGeom>
          <a:ln w="50800"/>
          <a:effectLst/>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p:nvCxnSpPr>
        <p:spPr>
          <a:xfrm flipV="1">
            <a:off x="7086600" y="2590800"/>
            <a:ext cx="381000" cy="228600"/>
          </a:xfrm>
          <a:prstGeom prst="line">
            <a:avLst/>
          </a:prstGeom>
          <a:ln w="50800"/>
          <a:effectLst/>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p:nvCxnSpPr>
        <p:spPr>
          <a:xfrm rot="5400000">
            <a:off x="5029200" y="3810000"/>
            <a:ext cx="1981200" cy="0"/>
          </a:xfrm>
          <a:prstGeom prst="line">
            <a:avLst/>
          </a:prstGeom>
          <a:ln w="50800"/>
          <a:effectLst/>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p:nvCxnSpPr>
        <p:spPr>
          <a:xfrm rot="10800000">
            <a:off x="5486400" y="4800600"/>
            <a:ext cx="533400" cy="0"/>
          </a:xfrm>
          <a:prstGeom prst="line">
            <a:avLst/>
          </a:prstGeom>
          <a:ln w="50800"/>
          <a:effectLst/>
        </p:spPr>
        <p:style>
          <a:lnRef idx="1">
            <a:schemeClr val="accent2"/>
          </a:lnRef>
          <a:fillRef idx="0">
            <a:schemeClr val="accent2"/>
          </a:fillRef>
          <a:effectRef idx="0">
            <a:schemeClr val="accent2"/>
          </a:effectRef>
          <a:fontRef idx="minor">
            <a:schemeClr val="tx1"/>
          </a:fontRef>
        </p:style>
      </p:cxnSp>
      <p:sp>
        <p:nvSpPr>
          <p:cNvPr id="16" name="Rounded Rectangle 15"/>
          <p:cNvSpPr/>
          <p:nvPr/>
        </p:nvSpPr>
        <p:spPr>
          <a:xfrm>
            <a:off x="7924800" y="2286000"/>
            <a:ext cx="609600" cy="914400"/>
          </a:xfrm>
          <a:prstGeom prst="roundRect">
            <a:avLst/>
          </a:prstGeom>
          <a:solidFill>
            <a:schemeClr val="accent3"/>
          </a:solidFill>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Rounded Rectangle 17"/>
          <p:cNvSpPr/>
          <p:nvPr/>
        </p:nvSpPr>
        <p:spPr>
          <a:xfrm>
            <a:off x="7924800" y="4191000"/>
            <a:ext cx="685800" cy="9144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7121"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47122"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fontAlgn="auto" hangingPunct="1">
              <a:spcAft>
                <a:spcPts val="0"/>
              </a:spcAft>
              <a:defRPr/>
            </a:pPr>
            <a:r>
              <a:rPr lang="en-US" dirty="0" smtClean="0">
                <a:solidFill>
                  <a:schemeClr val="tx2">
                    <a:satMod val="130000"/>
                  </a:schemeClr>
                </a:solidFill>
              </a:rPr>
              <a:t>GPS Tracking System</a:t>
            </a:r>
          </a:p>
        </p:txBody>
      </p:sp>
      <p:sp>
        <p:nvSpPr>
          <p:cNvPr id="15363" name="Content Placeholder 2"/>
          <p:cNvSpPr>
            <a:spLocks noGrp="1"/>
          </p:cNvSpPr>
          <p:nvPr>
            <p:ph idx="1"/>
          </p:nvPr>
        </p:nvSpPr>
        <p:spPr>
          <a:xfrm>
            <a:off x="1447800" y="1752600"/>
            <a:ext cx="7499350" cy="4800600"/>
          </a:xfrm>
        </p:spPr>
        <p:txBody>
          <a:bodyPr/>
          <a:lstStyle/>
          <a:p>
            <a:pPr eaLnBrk="1" hangingPunct="1"/>
            <a:r>
              <a:rPr lang="en-US" smtClean="0"/>
              <a:t>Drawbacks of typical solution</a:t>
            </a:r>
            <a:endParaRPr lang="en-US" sz="2400" smtClean="0"/>
          </a:p>
          <a:p>
            <a:pPr lvl="1" eaLnBrk="1" hangingPunct="1"/>
            <a:r>
              <a:rPr lang="en-US" smtClean="0"/>
              <a:t>Power consumption</a:t>
            </a:r>
          </a:p>
          <a:p>
            <a:pPr lvl="1" eaLnBrk="1" hangingPunct="1"/>
            <a:endParaRPr lang="en-US" smtClean="0"/>
          </a:p>
          <a:p>
            <a:pPr lvl="1" eaLnBrk="1" hangingPunct="1"/>
            <a:r>
              <a:rPr lang="en-US" smtClean="0"/>
              <a:t>Data storage</a:t>
            </a:r>
          </a:p>
          <a:p>
            <a:pPr lvl="1" eaLnBrk="1" hangingPunct="1"/>
            <a:endParaRPr lang="en-US" smtClean="0"/>
          </a:p>
          <a:p>
            <a:pPr lvl="1" eaLnBrk="1" hangingPunct="1"/>
            <a:r>
              <a:rPr lang="en-US" smtClean="0"/>
              <a:t>Not for portable devices</a:t>
            </a:r>
          </a:p>
        </p:txBody>
      </p:sp>
      <p:pic>
        <p:nvPicPr>
          <p:cNvPr id="15364" name="Picture 8" descr="Ulogo.png"/>
          <p:cNvPicPr>
            <a:picLocks noChangeAspect="1"/>
          </p:cNvPicPr>
          <p:nvPr/>
        </p:nvPicPr>
        <p:blipFill>
          <a:blip r:embed="rId3"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15365" name="Picture 4"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1"/>
          <p:cNvSpPr>
            <a:spLocks noGrp="1"/>
          </p:cNvSpPr>
          <p:nvPr>
            <p:ph idx="1"/>
          </p:nvPr>
        </p:nvSpPr>
        <p:spPr/>
        <p:txBody>
          <a:bodyPr/>
          <a:lstStyle/>
          <a:p>
            <a:r>
              <a:rPr lang="en-US" smtClean="0"/>
              <a:t>.</a:t>
            </a:r>
          </a:p>
        </p:txBody>
      </p:sp>
      <p:sp>
        <p:nvSpPr>
          <p:cNvPr id="48131" name="TextBox 3"/>
          <p:cNvSpPr txBox="1">
            <a:spLocks noChangeArrowheads="1"/>
          </p:cNvSpPr>
          <p:nvPr/>
        </p:nvSpPr>
        <p:spPr bwMode="auto">
          <a:xfrm>
            <a:off x="381000" y="3581400"/>
            <a:ext cx="3124200" cy="338138"/>
          </a:xfrm>
          <a:prstGeom prst="rect">
            <a:avLst/>
          </a:prstGeom>
          <a:solidFill>
            <a:srgbClr val="FFFF00"/>
          </a:solidFill>
          <a:ln w="9525">
            <a:noFill/>
            <a:miter lim="800000"/>
            <a:headEnd/>
            <a:tailEnd/>
          </a:ln>
        </p:spPr>
        <p:txBody>
          <a:bodyPr>
            <a:spAutoFit/>
          </a:bodyPr>
          <a:lstStyle/>
          <a:p>
            <a:r>
              <a:rPr lang="en-US" sz="1600">
                <a:latin typeface="Calibri" pitchFamily="34" charset="0"/>
              </a:rPr>
              <a:t>Toggle both muxes with xor</a:t>
            </a:r>
          </a:p>
        </p:txBody>
      </p:sp>
      <p:cxnSp>
        <p:nvCxnSpPr>
          <p:cNvPr id="5" name="Straight Connector 4"/>
          <p:cNvCxnSpPr/>
          <p:nvPr/>
        </p:nvCxnSpPr>
        <p:spPr>
          <a:xfrm>
            <a:off x="5410200" y="4724400"/>
            <a:ext cx="1676400" cy="0"/>
          </a:xfrm>
          <a:prstGeom prst="line">
            <a:avLst/>
          </a:prstGeom>
          <a:ln w="50800"/>
          <a:effectLst>
            <a:glow rad="2286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7467600" y="4419600"/>
            <a:ext cx="457200" cy="0"/>
          </a:xfrm>
          <a:prstGeom prst="line">
            <a:avLst/>
          </a:prstGeom>
          <a:ln w="50800"/>
          <a:effectLst>
            <a:glow rad="2286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cxnSp>
        <p:nvCxnSpPr>
          <p:cNvPr id="7" name="Straight Connector 6"/>
          <p:cNvCxnSpPr/>
          <p:nvPr/>
        </p:nvCxnSpPr>
        <p:spPr>
          <a:xfrm>
            <a:off x="6324600" y="2362200"/>
            <a:ext cx="762000" cy="0"/>
          </a:xfrm>
          <a:prstGeom prst="line">
            <a:avLst/>
          </a:prstGeom>
          <a:ln w="50800">
            <a:solidFill>
              <a:srgbClr val="FFC000"/>
            </a:solidFill>
            <a:prstDash val="sysDot"/>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010400" y="2362200"/>
            <a:ext cx="457200" cy="152400"/>
          </a:xfrm>
          <a:prstGeom prst="line">
            <a:avLst/>
          </a:prstGeom>
          <a:ln w="50800">
            <a:solidFill>
              <a:srgbClr val="FFC000"/>
            </a:solidFill>
            <a:prstDash val="sysDot"/>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467600" y="2590800"/>
            <a:ext cx="457200" cy="0"/>
          </a:xfrm>
          <a:prstGeom prst="line">
            <a:avLst/>
          </a:prstGeom>
          <a:ln w="50800">
            <a:solidFill>
              <a:srgbClr val="FFC000"/>
            </a:solidFill>
            <a:prstDash val="sysDot"/>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486400" y="2057400"/>
            <a:ext cx="838200" cy="0"/>
          </a:xfrm>
          <a:prstGeom prst="line">
            <a:avLst/>
          </a:prstGeom>
          <a:ln w="50800">
            <a:solidFill>
              <a:srgbClr val="FFC000"/>
            </a:solidFill>
            <a:prstDash val="sysDot"/>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6172200" y="2209800"/>
            <a:ext cx="304800" cy="0"/>
          </a:xfrm>
          <a:prstGeom prst="line">
            <a:avLst/>
          </a:prstGeom>
          <a:ln w="50800">
            <a:solidFill>
              <a:srgbClr val="FFC000"/>
            </a:solidFill>
            <a:prstDash val="sysDot"/>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7010400" y="4419600"/>
            <a:ext cx="457200" cy="381000"/>
          </a:xfrm>
          <a:prstGeom prst="line">
            <a:avLst/>
          </a:prstGeom>
          <a:ln w="50800"/>
          <a:effectLst>
            <a:glow rad="2286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sp>
        <p:nvSpPr>
          <p:cNvPr id="13" name="Rounded Rectangle 12"/>
          <p:cNvSpPr/>
          <p:nvPr/>
        </p:nvSpPr>
        <p:spPr>
          <a:xfrm>
            <a:off x="7924800" y="4191000"/>
            <a:ext cx="685800" cy="9144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Rounded Rectangle 13"/>
          <p:cNvSpPr/>
          <p:nvPr/>
        </p:nvSpPr>
        <p:spPr>
          <a:xfrm>
            <a:off x="7924800" y="2286000"/>
            <a:ext cx="609600" cy="914400"/>
          </a:xfrm>
          <a:prstGeom prst="roundRect">
            <a:avLst/>
          </a:prstGeom>
          <a:solidFill>
            <a:schemeClr val="accent3"/>
          </a:solidFill>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8142"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48143"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1"/>
          <p:cNvSpPr>
            <a:spLocks noGrp="1"/>
          </p:cNvSpPr>
          <p:nvPr>
            <p:ph idx="1"/>
          </p:nvPr>
        </p:nvSpPr>
        <p:spPr/>
        <p:txBody>
          <a:bodyPr/>
          <a:lstStyle/>
          <a:p>
            <a:r>
              <a:rPr lang="en-US" smtClean="0"/>
              <a:t>.</a:t>
            </a:r>
          </a:p>
        </p:txBody>
      </p:sp>
      <p:sp>
        <p:nvSpPr>
          <p:cNvPr id="49155" name="TextBox 3"/>
          <p:cNvSpPr txBox="1">
            <a:spLocks noChangeArrowheads="1"/>
          </p:cNvSpPr>
          <p:nvPr/>
        </p:nvSpPr>
        <p:spPr bwMode="auto">
          <a:xfrm>
            <a:off x="381000" y="3962400"/>
            <a:ext cx="3124200" cy="338138"/>
          </a:xfrm>
          <a:prstGeom prst="rect">
            <a:avLst/>
          </a:prstGeom>
          <a:solidFill>
            <a:srgbClr val="FFFF00"/>
          </a:solidFill>
          <a:ln w="9525">
            <a:noFill/>
            <a:miter lim="800000"/>
            <a:headEnd/>
            <a:tailEnd/>
          </a:ln>
        </p:spPr>
        <p:txBody>
          <a:bodyPr>
            <a:spAutoFit/>
          </a:bodyPr>
          <a:lstStyle/>
          <a:p>
            <a:r>
              <a:rPr lang="en-US" sz="1600">
                <a:latin typeface="Calibri" pitchFamily="34" charset="0"/>
              </a:rPr>
              <a:t>Write stop bit</a:t>
            </a:r>
          </a:p>
        </p:txBody>
      </p:sp>
      <p:cxnSp>
        <p:nvCxnSpPr>
          <p:cNvPr id="7" name="Straight Connector 6"/>
          <p:cNvCxnSpPr/>
          <p:nvPr/>
        </p:nvCxnSpPr>
        <p:spPr>
          <a:xfrm>
            <a:off x="6324600" y="2362200"/>
            <a:ext cx="7620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010400" y="2362200"/>
            <a:ext cx="457200" cy="15240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467600" y="2514600"/>
            <a:ext cx="4572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486400" y="2057400"/>
            <a:ext cx="8382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6172200" y="2209800"/>
            <a:ext cx="3048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410200" y="4724400"/>
            <a:ext cx="1676400" cy="0"/>
          </a:xfrm>
          <a:prstGeom prst="line">
            <a:avLst/>
          </a:prstGeom>
          <a:ln w="50800">
            <a:solidFill>
              <a:srgbClr val="FF0000"/>
            </a:solidFill>
            <a:prstDash val="sysDot"/>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467600" y="4343400"/>
            <a:ext cx="457200" cy="0"/>
          </a:xfrm>
          <a:prstGeom prst="line">
            <a:avLst/>
          </a:prstGeom>
          <a:ln w="50800">
            <a:solidFill>
              <a:srgbClr val="FF0000"/>
            </a:solidFill>
            <a:prstDash val="sysDot"/>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7010400" y="4419600"/>
            <a:ext cx="457200" cy="381000"/>
          </a:xfrm>
          <a:prstGeom prst="line">
            <a:avLst/>
          </a:prstGeom>
          <a:ln w="50800">
            <a:solidFill>
              <a:srgbClr val="FF0000"/>
            </a:solidFill>
            <a:prstDash val="sysDot"/>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7924800" y="4191000"/>
            <a:ext cx="685800" cy="9144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Rounded Rectangle 24"/>
          <p:cNvSpPr/>
          <p:nvPr/>
        </p:nvSpPr>
        <p:spPr>
          <a:xfrm>
            <a:off x="7924800" y="3048000"/>
            <a:ext cx="685800" cy="152400"/>
          </a:xfrm>
          <a:prstGeom prst="roundRect">
            <a:avLst/>
          </a:prstGeom>
          <a:solidFill>
            <a:srgbClr val="FFC000"/>
          </a:solidFill>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Rounded Rectangle 25"/>
          <p:cNvSpPr/>
          <p:nvPr/>
        </p:nvSpPr>
        <p:spPr>
          <a:xfrm>
            <a:off x="7924800" y="4038600"/>
            <a:ext cx="685800" cy="152400"/>
          </a:xfrm>
          <a:prstGeom prst="roundRect">
            <a:avLst/>
          </a:prstGeom>
          <a:solidFill>
            <a:srgbClr val="FF0000"/>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9169"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49170"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slide(fromBottom)">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Content Placeholder 1"/>
          <p:cNvSpPr>
            <a:spLocks noGrp="1"/>
          </p:cNvSpPr>
          <p:nvPr>
            <p:ph idx="1"/>
          </p:nvPr>
        </p:nvSpPr>
        <p:spPr/>
        <p:txBody>
          <a:bodyPr/>
          <a:lstStyle/>
          <a:p>
            <a:r>
              <a:rPr lang="en-US" smtClean="0"/>
              <a:t>.</a:t>
            </a:r>
          </a:p>
        </p:txBody>
      </p:sp>
      <p:sp>
        <p:nvSpPr>
          <p:cNvPr id="50179" name="TextBox 3"/>
          <p:cNvSpPr txBox="1">
            <a:spLocks noChangeArrowheads="1"/>
          </p:cNvSpPr>
          <p:nvPr/>
        </p:nvSpPr>
        <p:spPr bwMode="auto">
          <a:xfrm>
            <a:off x="381000" y="4343400"/>
            <a:ext cx="3124200" cy="338138"/>
          </a:xfrm>
          <a:prstGeom prst="rect">
            <a:avLst/>
          </a:prstGeom>
          <a:solidFill>
            <a:srgbClr val="FFFF00"/>
          </a:solidFill>
          <a:ln w="9525">
            <a:noFill/>
            <a:miter lim="800000"/>
            <a:headEnd/>
            <a:tailEnd/>
          </a:ln>
        </p:spPr>
        <p:txBody>
          <a:bodyPr>
            <a:spAutoFit/>
          </a:bodyPr>
          <a:lstStyle/>
          <a:p>
            <a:r>
              <a:rPr lang="en-US" sz="1600">
                <a:latin typeface="Calibri" pitchFamily="34" charset="0"/>
              </a:rPr>
              <a:t>Send program execute command</a:t>
            </a:r>
          </a:p>
        </p:txBody>
      </p:sp>
      <p:cxnSp>
        <p:nvCxnSpPr>
          <p:cNvPr id="21" name="Straight Connector 20"/>
          <p:cNvCxnSpPr/>
          <p:nvPr/>
        </p:nvCxnSpPr>
        <p:spPr>
          <a:xfrm rot="5400000">
            <a:off x="8077200" y="4692650"/>
            <a:ext cx="1066800" cy="0"/>
          </a:xfrm>
          <a:prstGeom prst="line">
            <a:avLst/>
          </a:prstGeom>
          <a:ln w="50800"/>
          <a:effectLst>
            <a:glow rad="2286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cxnSp>
        <p:nvCxnSpPr>
          <p:cNvPr id="22" name="Straight Connector 21"/>
          <p:cNvCxnSpPr/>
          <p:nvPr/>
        </p:nvCxnSpPr>
        <p:spPr>
          <a:xfrm rot="10800000">
            <a:off x="7924800" y="4038600"/>
            <a:ext cx="68580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23" name="Straight Connector 22"/>
          <p:cNvCxnSpPr/>
          <p:nvPr/>
        </p:nvCxnSpPr>
        <p:spPr>
          <a:xfrm rot="10800000">
            <a:off x="7924800" y="4038600"/>
            <a:ext cx="685800" cy="0"/>
          </a:xfrm>
          <a:prstGeom prst="line">
            <a:avLst/>
          </a:prstGeom>
          <a:ln w="50800"/>
          <a:effectLst>
            <a:glow rad="2286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cxnSp>
        <p:nvCxnSpPr>
          <p:cNvPr id="65" name="Straight Connector 64"/>
          <p:cNvCxnSpPr/>
          <p:nvPr/>
        </p:nvCxnSpPr>
        <p:spPr>
          <a:xfrm>
            <a:off x="6324600" y="2362200"/>
            <a:ext cx="7620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010400" y="2362200"/>
            <a:ext cx="457200" cy="15240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7467600" y="2514600"/>
            <a:ext cx="4572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5486400" y="2057400"/>
            <a:ext cx="8382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6172200" y="2209800"/>
            <a:ext cx="304800" cy="0"/>
          </a:xfrm>
          <a:prstGeom prst="line">
            <a:avLst/>
          </a:prstGeom>
          <a:ln w="50800">
            <a:solidFill>
              <a:srgbClr val="FFC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5410200" y="4724400"/>
            <a:ext cx="1676400" cy="0"/>
          </a:xfrm>
          <a:prstGeom prst="line">
            <a:avLst/>
          </a:prstGeom>
          <a:ln w="50800">
            <a:solidFill>
              <a:srgbClr val="FF0000"/>
            </a:solidFill>
            <a:prstDash val="sysDot"/>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467600" y="4343400"/>
            <a:ext cx="457200" cy="0"/>
          </a:xfrm>
          <a:prstGeom prst="line">
            <a:avLst/>
          </a:prstGeom>
          <a:ln w="50800">
            <a:solidFill>
              <a:srgbClr val="FF0000"/>
            </a:solidFill>
            <a:prstDash val="sysDot"/>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7010400" y="4419600"/>
            <a:ext cx="457200" cy="381000"/>
          </a:xfrm>
          <a:prstGeom prst="line">
            <a:avLst/>
          </a:prstGeom>
          <a:ln w="50800">
            <a:solidFill>
              <a:srgbClr val="FF0000"/>
            </a:solidFill>
            <a:prstDash val="sysDot"/>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flipH="1" flipV="1">
            <a:off x="7391400" y="4692650"/>
            <a:ext cx="1066800" cy="0"/>
          </a:xfrm>
          <a:prstGeom prst="line">
            <a:avLst/>
          </a:prstGeom>
          <a:ln w="50800"/>
          <a:effectLst>
            <a:glow rad="2286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cxnSp>
        <p:nvCxnSpPr>
          <p:cNvPr id="77" name="Straight Connector 76"/>
          <p:cNvCxnSpPr/>
          <p:nvPr/>
        </p:nvCxnSpPr>
        <p:spPr>
          <a:xfrm rot="10800000">
            <a:off x="7924800" y="5181600"/>
            <a:ext cx="685800" cy="0"/>
          </a:xfrm>
          <a:prstGeom prst="line">
            <a:avLst/>
          </a:prstGeom>
          <a:ln w="50800"/>
          <a:effectLst>
            <a:glow rad="228600">
              <a:schemeClr val="accent2">
                <a:satMod val="175000"/>
                <a:alpha val="40000"/>
              </a:schemeClr>
            </a:glow>
          </a:effectLst>
        </p:spPr>
        <p:style>
          <a:lnRef idx="1">
            <a:schemeClr val="accent2"/>
          </a:lnRef>
          <a:fillRef idx="0">
            <a:schemeClr val="accent2"/>
          </a:fillRef>
          <a:effectRef idx="0">
            <a:schemeClr val="accent2"/>
          </a:effectRef>
          <a:fontRef idx="minor">
            <a:schemeClr val="tx1"/>
          </a:fontRef>
        </p:style>
      </p:cxnSp>
      <p:sp>
        <p:nvSpPr>
          <p:cNvPr id="79" name="Rounded Rectangle 78"/>
          <p:cNvSpPr/>
          <p:nvPr/>
        </p:nvSpPr>
        <p:spPr>
          <a:xfrm>
            <a:off x="7924800" y="2819400"/>
            <a:ext cx="685800" cy="381000"/>
          </a:xfrm>
          <a:prstGeom prst="roundRect">
            <a:avLst/>
          </a:prstGeom>
          <a:solidFill>
            <a:srgbClr val="FFC000"/>
          </a:solidFill>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50194"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50195"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left)">
                                      <p:cBhvr>
                                        <p:cTn id="7" dur="500"/>
                                        <p:tgtEl>
                                          <p:spTgt spid="7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wipe(left)">
                                      <p:cBhvr>
                                        <p:cTn id="11" dur="500"/>
                                        <p:tgtEl>
                                          <p:spTgt spid="7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wipe(left)">
                                      <p:cBhvr>
                                        <p:cTn id="15" dur="500"/>
                                        <p:tgtEl>
                                          <p:spTgt spid="72"/>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checkerboard(across)">
                                      <p:cBhvr>
                                        <p:cTn id="20" dur="500"/>
                                        <p:tgtEl>
                                          <p:spTgt spid="21"/>
                                        </p:tgtEl>
                                      </p:cBhvr>
                                    </p:animEffect>
                                  </p:childTnLst>
                                </p:cTn>
                              </p:par>
                              <p:par>
                                <p:cTn id="21" presetID="5" presetClass="entr" presetSubtype="1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checkerboard(across)">
                                      <p:cBhvr>
                                        <p:cTn id="23" dur="500"/>
                                        <p:tgtEl>
                                          <p:spTgt spid="22"/>
                                        </p:tgtEl>
                                      </p:cBhvr>
                                    </p:animEffect>
                                  </p:childTnLst>
                                </p:cTn>
                              </p:par>
                              <p:par>
                                <p:cTn id="24" presetID="5" presetClass="entr" presetSubtype="1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checkerboard(across)">
                                      <p:cBhvr>
                                        <p:cTn id="26" dur="500"/>
                                        <p:tgtEl>
                                          <p:spTgt spid="23"/>
                                        </p:tgtEl>
                                      </p:cBhvr>
                                    </p:animEffect>
                                  </p:childTnLst>
                                </p:cTn>
                              </p:par>
                              <p:par>
                                <p:cTn id="27" presetID="5" presetClass="entr" presetSubtype="10" fill="hold" nodeType="with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checkerboard(across)">
                                      <p:cBhvr>
                                        <p:cTn id="29" dur="500"/>
                                        <p:tgtEl>
                                          <p:spTgt spid="74"/>
                                        </p:tgtEl>
                                      </p:cBhvr>
                                    </p:animEffect>
                                  </p:childTnLst>
                                </p:cTn>
                              </p:par>
                              <p:par>
                                <p:cTn id="30" presetID="5" presetClass="entr" presetSubtype="10" fill="hold" nodeType="with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checkerboard(across)">
                                      <p:cBhvr>
                                        <p:cTn id="3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9200" y="381000"/>
            <a:ext cx="7497763" cy="1143000"/>
          </a:xfrm>
        </p:spPr>
        <p:txBody>
          <a:bodyPr rtlCol="0">
            <a:normAutofit fontScale="90000"/>
          </a:bodyPr>
          <a:lstStyle/>
          <a:p>
            <a:pPr fontAlgn="auto">
              <a:spcAft>
                <a:spcPts val="0"/>
              </a:spcAft>
              <a:defRPr/>
            </a:pPr>
            <a:r>
              <a:rPr lang="en-US" dirty="0" smtClean="0"/>
              <a:t>Possible Flash Design Improvements</a:t>
            </a:r>
            <a:endParaRPr lang="en-US" dirty="0"/>
          </a:p>
        </p:txBody>
      </p:sp>
      <p:sp>
        <p:nvSpPr>
          <p:cNvPr id="51203" name="Content Placeholder 5"/>
          <p:cNvSpPr>
            <a:spLocks noGrp="1"/>
          </p:cNvSpPr>
          <p:nvPr>
            <p:ph sz="half" idx="1"/>
          </p:nvPr>
        </p:nvSpPr>
        <p:spPr>
          <a:xfrm>
            <a:off x="762000" y="1417638"/>
            <a:ext cx="8382000" cy="4525962"/>
          </a:xfrm>
        </p:spPr>
        <p:txBody>
          <a:bodyPr/>
          <a:lstStyle/>
          <a:p>
            <a:pPr>
              <a:buFont typeface="Arial" charset="0"/>
              <a:buChar char="•"/>
            </a:pPr>
            <a:r>
              <a:rPr lang="en-US" dirty="0" smtClean="0"/>
              <a:t>Microprocessor runs at 25 MHz to get the project up and running, this can be lowered</a:t>
            </a:r>
          </a:p>
          <a:p>
            <a:pPr>
              <a:buFont typeface="Arial" charset="0"/>
              <a:buChar char="•"/>
            </a:pPr>
            <a:r>
              <a:rPr lang="en-US" dirty="0" smtClean="0"/>
              <a:t>Current design uses busy loop to wait for the flash to fill with data, this can be modified to put the CPU into low power mode while the data is being collected</a:t>
            </a:r>
          </a:p>
          <a:p>
            <a:pPr>
              <a:buFont typeface="Arial" charset="0"/>
              <a:buChar char="•"/>
            </a:pPr>
            <a:r>
              <a:rPr lang="en-US" dirty="0" smtClean="0"/>
              <a:t>Design could be optimized further by using the DMA</a:t>
            </a:r>
          </a:p>
        </p:txBody>
      </p:sp>
      <p:pic>
        <p:nvPicPr>
          <p:cNvPr id="51204"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51205"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435100" y="274638"/>
            <a:ext cx="7499350" cy="1143000"/>
          </a:xfrm>
        </p:spPr>
        <p:txBody>
          <a:bodyPr/>
          <a:lstStyle/>
          <a:p>
            <a:pPr>
              <a:defRPr/>
            </a:pPr>
            <a:r>
              <a:rPr lang="en-US" smtClean="0"/>
              <a:t>Accelerometer</a:t>
            </a:r>
          </a:p>
        </p:txBody>
      </p:sp>
      <p:sp>
        <p:nvSpPr>
          <p:cNvPr id="52227" name="Content Placeholder 2"/>
          <p:cNvSpPr>
            <a:spLocks noGrp="1"/>
          </p:cNvSpPr>
          <p:nvPr>
            <p:ph sz="half" idx="1"/>
          </p:nvPr>
        </p:nvSpPr>
        <p:spPr>
          <a:xfrm>
            <a:off x="914400" y="1676400"/>
            <a:ext cx="8229600" cy="4525963"/>
          </a:xfrm>
        </p:spPr>
        <p:txBody>
          <a:bodyPr/>
          <a:lstStyle/>
          <a:p>
            <a:r>
              <a:rPr lang="en-US" smtClean="0"/>
              <a:t>Our current design samples the accelerometer on startup to establish a threshold for movement.</a:t>
            </a:r>
          </a:p>
          <a:p>
            <a:r>
              <a:rPr lang="en-US" smtClean="0"/>
              <a:t>When the threshold is exceeded the CPU is taken out of low power mode and a GPS sample is taken.</a:t>
            </a:r>
          </a:p>
          <a:p>
            <a:r>
              <a:rPr lang="en-US" smtClean="0"/>
              <a:t>After the sample is taken the CPU goes back into low power mode.</a:t>
            </a:r>
          </a:p>
        </p:txBody>
      </p:sp>
      <p:pic>
        <p:nvPicPr>
          <p:cNvPr id="52228" name="Content Placeholder 8" descr="adxl335.png"/>
          <p:cNvPicPr>
            <a:picLocks noChangeAspect="1"/>
          </p:cNvPicPr>
          <p:nvPr/>
        </p:nvPicPr>
        <p:blipFill>
          <a:blip r:embed="rId2" cstate="print"/>
          <a:srcRect/>
          <a:stretch>
            <a:fillRect/>
          </a:stretch>
        </p:blipFill>
        <p:spPr bwMode="auto">
          <a:xfrm>
            <a:off x="4670425" y="4167188"/>
            <a:ext cx="2644775" cy="2309812"/>
          </a:xfrm>
          <a:prstGeom prst="rect">
            <a:avLst/>
          </a:prstGeom>
          <a:noFill/>
          <a:ln w="9525">
            <a:noFill/>
            <a:miter lim="800000"/>
            <a:headEnd/>
            <a:tailEnd/>
          </a:ln>
        </p:spPr>
      </p:pic>
      <p:sp>
        <p:nvSpPr>
          <p:cNvPr id="52229" name="TextBox 6"/>
          <p:cNvSpPr txBox="1">
            <a:spLocks noChangeArrowheads="1"/>
          </p:cNvSpPr>
          <p:nvPr/>
        </p:nvSpPr>
        <p:spPr bwMode="auto">
          <a:xfrm>
            <a:off x="2667000" y="5005388"/>
            <a:ext cx="1981200" cy="646112"/>
          </a:xfrm>
          <a:prstGeom prst="rect">
            <a:avLst/>
          </a:prstGeom>
          <a:noFill/>
          <a:ln w="9525">
            <a:noFill/>
            <a:miter lim="800000"/>
            <a:headEnd/>
            <a:tailEnd/>
          </a:ln>
        </p:spPr>
        <p:txBody>
          <a:bodyPr>
            <a:spAutoFit/>
          </a:bodyPr>
          <a:lstStyle/>
          <a:p>
            <a:pPr algn="ctr"/>
            <a:r>
              <a:rPr lang="en-US" b="1"/>
              <a:t>ADXL335 Accelerometer</a:t>
            </a:r>
          </a:p>
        </p:txBody>
      </p:sp>
      <p:pic>
        <p:nvPicPr>
          <p:cNvPr id="52230" name="Picture 8" descr="Ulogo.png"/>
          <p:cNvPicPr>
            <a:picLocks noChangeAspect="1"/>
          </p:cNvPicPr>
          <p:nvPr/>
        </p:nvPicPr>
        <p:blipFill>
          <a:blip r:embed="rId3"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52231" name="Picture 4"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435100" y="274638"/>
            <a:ext cx="7499350" cy="1143000"/>
          </a:xfrm>
        </p:spPr>
        <p:txBody>
          <a:bodyPr/>
          <a:lstStyle/>
          <a:p>
            <a:pPr>
              <a:defRPr/>
            </a:pPr>
            <a:r>
              <a:rPr lang="en-US" dirty="0" smtClean="0"/>
              <a:t>GPS Front-End</a:t>
            </a:r>
          </a:p>
        </p:txBody>
      </p:sp>
      <p:sp>
        <p:nvSpPr>
          <p:cNvPr id="3" name="Content Placeholder 2"/>
          <p:cNvSpPr>
            <a:spLocks noGrp="1"/>
          </p:cNvSpPr>
          <p:nvPr>
            <p:ph sz="half" idx="1"/>
          </p:nvPr>
        </p:nvSpPr>
        <p:spPr>
          <a:xfrm>
            <a:off x="914400" y="1447800"/>
            <a:ext cx="8305800" cy="4525963"/>
          </a:xfrm>
        </p:spPr>
        <p:txBody>
          <a:bodyPr rtlCol="0">
            <a:normAutofit fontScale="70000" lnSpcReduction="20000"/>
          </a:bodyPr>
          <a:lstStyle/>
          <a:p>
            <a:pPr fontAlgn="auto">
              <a:spcAft>
                <a:spcPts val="0"/>
              </a:spcAft>
              <a:buFont typeface="Arial" pitchFamily="34" charset="0"/>
              <a:buChar char="•"/>
              <a:defRPr/>
            </a:pPr>
            <a:r>
              <a:rPr lang="en-US" dirty="0" smtClean="0"/>
              <a:t>We are using the </a:t>
            </a:r>
            <a:r>
              <a:rPr lang="en-US" dirty="0" err="1" smtClean="0"/>
              <a:t>SiGe</a:t>
            </a:r>
            <a:r>
              <a:rPr lang="en-US" dirty="0" smtClean="0"/>
              <a:t> SE4120L GNSS Receiver</a:t>
            </a:r>
          </a:p>
          <a:p>
            <a:pPr fontAlgn="auto">
              <a:spcAft>
                <a:spcPts val="0"/>
              </a:spcAft>
              <a:buFont typeface="Arial" pitchFamily="34" charset="0"/>
              <a:buChar char="•"/>
              <a:defRPr/>
            </a:pPr>
            <a:r>
              <a:rPr lang="en-US" dirty="0" smtClean="0"/>
              <a:t>The receiver can be put into standby mode when it is not needed consuming less than 10 u amps of current.</a:t>
            </a:r>
          </a:p>
          <a:p>
            <a:pPr fontAlgn="auto">
              <a:spcAft>
                <a:spcPts val="0"/>
              </a:spcAft>
              <a:buFont typeface="Arial" pitchFamily="34" charset="0"/>
              <a:buChar char="•"/>
              <a:defRPr/>
            </a:pPr>
            <a:r>
              <a:rPr lang="en-US" dirty="0" smtClean="0"/>
              <a:t>The output is streamed directly into flash memory for processing at a later time</a:t>
            </a:r>
          </a:p>
          <a:p>
            <a:pPr fontAlgn="auto">
              <a:spcAft>
                <a:spcPts val="0"/>
              </a:spcAft>
              <a:buFont typeface="Arial" pitchFamily="34" charset="0"/>
              <a:buChar char="•"/>
              <a:defRPr/>
            </a:pPr>
            <a:r>
              <a:rPr lang="en-US" dirty="0" smtClean="0"/>
              <a:t>The following code is used to make sure we start recording at the beginning of a sample</a:t>
            </a:r>
          </a:p>
          <a:p>
            <a:pPr fontAlgn="auto">
              <a:spcAft>
                <a:spcPts val="0"/>
              </a:spcAft>
              <a:buFont typeface="Arial" pitchFamily="34" charset="0"/>
              <a:buNone/>
              <a:defRPr/>
            </a:pPr>
            <a:r>
              <a:rPr lang="en-US" dirty="0" smtClean="0"/>
              <a:t/>
            </a:r>
            <a:br>
              <a:rPr lang="en-US" dirty="0" smtClean="0"/>
            </a:br>
            <a:r>
              <a:rPr lang="en-US" dirty="0" smtClean="0"/>
              <a:t>  </a:t>
            </a:r>
            <a:r>
              <a:rPr lang="en-US" dirty="0" smtClean="0">
                <a:solidFill>
                  <a:srgbClr val="0070C0"/>
                </a:solidFill>
              </a:rPr>
              <a:t>while(P2IN&amp;BIT0);        //wait for it to go low</a:t>
            </a:r>
            <a:r>
              <a:rPr lang="en-US" dirty="0" smtClean="0"/>
              <a:t/>
            </a:r>
            <a:br>
              <a:rPr lang="en-US" dirty="0" smtClean="0"/>
            </a:br>
            <a:r>
              <a:rPr lang="en-US" dirty="0" smtClean="0"/>
              <a:t>  </a:t>
            </a:r>
            <a:r>
              <a:rPr lang="en-US" dirty="0" smtClean="0">
                <a:solidFill>
                  <a:srgbClr val="FF0000"/>
                </a:solidFill>
              </a:rPr>
              <a:t>while(!(P2IN&amp;BIT0));     //wait for it to go high</a:t>
            </a:r>
            <a:r>
              <a:rPr lang="en-US" dirty="0" smtClean="0"/>
              <a:t/>
            </a:r>
            <a:br>
              <a:rPr lang="en-US" dirty="0" smtClean="0"/>
            </a:br>
            <a:r>
              <a:rPr lang="en-US" dirty="0" smtClean="0">
                <a:solidFill>
                  <a:srgbClr val="92D050"/>
                </a:solidFill>
              </a:rPr>
              <a:t>  P1OUT |= BIT4;            //mux1 = </a:t>
            </a:r>
            <a:r>
              <a:rPr lang="en-US" dirty="0" err="1" smtClean="0">
                <a:solidFill>
                  <a:srgbClr val="92D050"/>
                </a:solidFill>
              </a:rPr>
              <a:t>sige</a:t>
            </a:r>
            <a:endParaRPr lang="en-US" dirty="0" smtClean="0">
              <a:solidFill>
                <a:srgbClr val="92D050"/>
              </a:solidFill>
            </a:endParaRPr>
          </a:p>
          <a:p>
            <a:pPr fontAlgn="auto">
              <a:spcAft>
                <a:spcPts val="0"/>
              </a:spcAft>
              <a:buFont typeface="Arial" pitchFamily="34" charset="0"/>
              <a:buNone/>
              <a:defRPr/>
            </a:pPr>
            <a:endParaRPr lang="en-US" dirty="0" smtClean="0"/>
          </a:p>
          <a:p>
            <a:pPr fontAlgn="auto">
              <a:spcAft>
                <a:spcPts val="0"/>
              </a:spcAft>
              <a:buFont typeface="Arial" pitchFamily="34" charset="0"/>
              <a:buNone/>
              <a:defRPr/>
            </a:pPr>
            <a:endParaRPr lang="en-US" dirty="0" smtClean="0"/>
          </a:p>
          <a:p>
            <a:pPr fontAlgn="auto">
              <a:spcAft>
                <a:spcPts val="0"/>
              </a:spcAft>
              <a:buFont typeface="Arial" pitchFamily="34" charset="0"/>
              <a:buNone/>
              <a:defRPr/>
            </a:pPr>
            <a:r>
              <a:rPr lang="en-US" dirty="0" smtClean="0"/>
              <a:t> </a:t>
            </a:r>
          </a:p>
          <a:p>
            <a:pPr fontAlgn="auto">
              <a:spcAft>
                <a:spcPts val="0"/>
              </a:spcAft>
              <a:buFont typeface="Arial" pitchFamily="34" charset="0"/>
              <a:buNone/>
              <a:defRPr/>
            </a:pPr>
            <a:r>
              <a:rPr lang="en-US" dirty="0" smtClean="0"/>
              <a:t> </a:t>
            </a:r>
          </a:p>
          <a:p>
            <a:pPr fontAlgn="auto">
              <a:spcAft>
                <a:spcPts val="0"/>
              </a:spcAft>
              <a:buFont typeface="Arial" pitchFamily="34" charset="0"/>
              <a:buNone/>
              <a:defRPr/>
            </a:pPr>
            <a:endParaRPr lang="en-US" dirty="0" smtClean="0"/>
          </a:p>
          <a:p>
            <a:pPr fontAlgn="auto">
              <a:spcAft>
                <a:spcPts val="0"/>
              </a:spcAft>
              <a:buFont typeface="Arial" pitchFamily="34" charset="0"/>
              <a:buNone/>
              <a:defRPr/>
            </a:pPr>
            <a:endParaRPr lang="en-US" dirty="0"/>
          </a:p>
        </p:txBody>
      </p:sp>
      <p:pic>
        <p:nvPicPr>
          <p:cNvPr id="53252"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53253"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pic>
        <p:nvPicPr>
          <p:cNvPr id="6" name="Picture 3" descr="sigeoutput.bmp"/>
          <p:cNvPicPr>
            <a:picLocks noChangeAspect="1"/>
          </p:cNvPicPr>
          <p:nvPr/>
        </p:nvPicPr>
        <p:blipFill>
          <a:blip r:embed="rId4" cstate="print"/>
          <a:srcRect/>
          <a:stretch>
            <a:fillRect/>
          </a:stretch>
        </p:blipFill>
        <p:spPr bwMode="auto">
          <a:xfrm>
            <a:off x="485775" y="4572000"/>
            <a:ext cx="8658225" cy="1924050"/>
          </a:xfrm>
          <a:prstGeom prst="rect">
            <a:avLst/>
          </a:prstGeom>
          <a:noFill/>
          <a:ln w="9525">
            <a:noFill/>
            <a:miter lim="800000"/>
            <a:headEnd/>
            <a:tailEnd/>
          </a:ln>
        </p:spPr>
      </p:pic>
      <p:cxnSp>
        <p:nvCxnSpPr>
          <p:cNvPr id="9" name="Straight Connector 8"/>
          <p:cNvCxnSpPr/>
          <p:nvPr/>
        </p:nvCxnSpPr>
        <p:spPr>
          <a:xfrm rot="5400000" flipH="1" flipV="1">
            <a:off x="4114800" y="5638800"/>
            <a:ext cx="15240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Straight Connector 9"/>
          <p:cNvCxnSpPr/>
          <p:nvPr/>
        </p:nvCxnSpPr>
        <p:spPr>
          <a:xfrm rot="5400000" flipH="1" flipV="1">
            <a:off x="5410200" y="5715000"/>
            <a:ext cx="152400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1" name="Straight Connector 10"/>
          <p:cNvCxnSpPr/>
          <p:nvPr/>
        </p:nvCxnSpPr>
        <p:spPr>
          <a:xfrm rot="5400000" flipH="1" flipV="1">
            <a:off x="5791200" y="5715000"/>
            <a:ext cx="1524000" cy="0"/>
          </a:xfrm>
          <a:prstGeom prst="line">
            <a:avLst/>
          </a:prstGeom>
        </p:spPr>
        <p:style>
          <a:lnRef idx="3">
            <a:schemeClr val="accent4"/>
          </a:lnRef>
          <a:fillRef idx="0">
            <a:schemeClr val="accent4"/>
          </a:fillRef>
          <a:effectRef idx="2">
            <a:schemeClr val="accent4"/>
          </a:effectRef>
          <a:fontRef idx="minor">
            <a:schemeClr val="tx1"/>
          </a:fontRef>
        </p:style>
      </p:cxn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5400" y="1524000"/>
            <a:ext cx="7498080" cy="1143000"/>
          </a:xfrm>
        </p:spPr>
        <p:txBody>
          <a:bodyPr/>
          <a:lstStyle/>
          <a:p>
            <a:r>
              <a:rPr lang="en-US" dirty="0" smtClean="0"/>
              <a:t>Questions?</a:t>
            </a:r>
            <a:endParaRPr lang="en-US" dirty="0"/>
          </a:p>
        </p:txBody>
      </p:sp>
      <p:pic>
        <p:nvPicPr>
          <p:cNvPr id="5"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6"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Transferring GPS Data to a PC</a:t>
            </a:r>
          </a:p>
        </p:txBody>
      </p:sp>
      <p:sp>
        <p:nvSpPr>
          <p:cNvPr id="3" name="Subtitle 2"/>
          <p:cNvSpPr>
            <a:spLocks noGrp="1"/>
          </p:cNvSpPr>
          <p:nvPr>
            <p:ph type="body" idx="1"/>
          </p:nvPr>
        </p:nvSpPr>
        <p:spPr/>
        <p:txBody>
          <a:bodyPr>
            <a:normAutofit/>
          </a:bodyPr>
          <a:lstStyle/>
          <a:p>
            <a:pPr algn="l"/>
            <a:r>
              <a:rPr lang="en-US" sz="2800" dirty="0" smtClean="0">
                <a:solidFill>
                  <a:schemeClr val="tx1"/>
                </a:solidFill>
              </a:rPr>
              <a:t>Jacob J. Johns</a:t>
            </a:r>
          </a:p>
        </p:txBody>
      </p:sp>
      <p:pic>
        <p:nvPicPr>
          <p:cNvPr id="4" name="Picture 8" descr="Ulogo.png"/>
          <p:cNvPicPr>
            <a:picLocks noChangeAspect="1"/>
          </p:cNvPicPr>
          <p:nvPr/>
        </p:nvPicPr>
        <p:blipFill>
          <a:blip r:embed="rId3"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5" name="Picture 4"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152400"/>
            <a:ext cx="7772400" cy="1470025"/>
          </a:xfrm>
        </p:spPr>
        <p:txBody>
          <a:bodyPr/>
          <a:lstStyle/>
          <a:p>
            <a:r>
              <a:rPr lang="en-US" dirty="0" smtClean="0"/>
              <a:t>Real Time Clock (RTC)</a:t>
            </a:r>
            <a:endParaRPr lang="en-US" dirty="0"/>
          </a:p>
        </p:txBody>
      </p:sp>
      <p:sp>
        <p:nvSpPr>
          <p:cNvPr id="3" name="Subtitle 2"/>
          <p:cNvSpPr>
            <a:spLocks noGrp="1"/>
          </p:cNvSpPr>
          <p:nvPr>
            <p:ph type="subTitle" idx="1"/>
          </p:nvPr>
        </p:nvSpPr>
        <p:spPr>
          <a:xfrm>
            <a:off x="1219200" y="2133600"/>
            <a:ext cx="6400800" cy="3733800"/>
          </a:xfrm>
        </p:spPr>
        <p:txBody>
          <a:bodyPr>
            <a:normAutofit/>
          </a:bodyPr>
          <a:lstStyle/>
          <a:p>
            <a:pPr algn="l">
              <a:buFont typeface="Arial" pitchFamily="34" charset="0"/>
              <a:buChar char="•"/>
            </a:pPr>
            <a:r>
              <a:rPr lang="en-US" dirty="0">
                <a:solidFill>
                  <a:schemeClr val="tx1"/>
                </a:solidFill>
              </a:rPr>
              <a:t> </a:t>
            </a:r>
            <a:r>
              <a:rPr lang="en-US" dirty="0" smtClean="0">
                <a:solidFill>
                  <a:schemeClr val="tx1"/>
                </a:solidFill>
              </a:rPr>
              <a:t>Importance</a:t>
            </a:r>
          </a:p>
          <a:p>
            <a:pPr algn="l"/>
            <a:endParaRPr lang="en-US" dirty="0" smtClean="0">
              <a:solidFill>
                <a:schemeClr val="tx1"/>
              </a:solidFill>
            </a:endParaRPr>
          </a:p>
          <a:p>
            <a:pPr algn="l">
              <a:buFont typeface="Arial" pitchFamily="34" charset="0"/>
              <a:buChar char="•"/>
            </a:pPr>
            <a:r>
              <a:rPr lang="en-US" dirty="0">
                <a:solidFill>
                  <a:schemeClr val="tx1"/>
                </a:solidFill>
              </a:rPr>
              <a:t> </a:t>
            </a:r>
            <a:r>
              <a:rPr lang="en-US" dirty="0" smtClean="0">
                <a:solidFill>
                  <a:schemeClr val="tx1"/>
                </a:solidFill>
              </a:rPr>
              <a:t>Problems</a:t>
            </a:r>
          </a:p>
          <a:p>
            <a:pPr algn="l"/>
            <a:endParaRPr lang="en-US" dirty="0" smtClean="0">
              <a:solidFill>
                <a:schemeClr val="tx1"/>
              </a:solidFill>
            </a:endParaRPr>
          </a:p>
          <a:p>
            <a:pPr algn="l">
              <a:buFont typeface="Arial" pitchFamily="34" charset="0"/>
              <a:buChar char="•"/>
            </a:pPr>
            <a:r>
              <a:rPr lang="en-US" dirty="0">
                <a:solidFill>
                  <a:schemeClr val="tx1"/>
                </a:solidFill>
              </a:rPr>
              <a:t> </a:t>
            </a:r>
            <a:r>
              <a:rPr lang="en-US" dirty="0" smtClean="0">
                <a:solidFill>
                  <a:schemeClr val="tx1"/>
                </a:solidFill>
              </a:rPr>
              <a:t>Solution</a:t>
            </a:r>
          </a:p>
          <a:p>
            <a:pPr algn="l"/>
            <a:endParaRPr lang="en-US" dirty="0" smtClean="0">
              <a:solidFill>
                <a:schemeClr val="tx1"/>
              </a:solidFill>
            </a:endParaRPr>
          </a:p>
          <a:p>
            <a:pPr algn="l">
              <a:buFont typeface="Arial" pitchFamily="34" charset="0"/>
              <a:buChar char="•"/>
            </a:pPr>
            <a:r>
              <a:rPr lang="en-US" dirty="0" smtClean="0">
                <a:solidFill>
                  <a:schemeClr val="tx1"/>
                </a:solidFill>
              </a:rPr>
              <a:t> Functions</a:t>
            </a:r>
          </a:p>
          <a:p>
            <a:pPr algn="l">
              <a:buFont typeface="Arial" pitchFamily="34" charset="0"/>
              <a:buChar char="•"/>
            </a:pPr>
            <a:endParaRPr lang="en-US" dirty="0">
              <a:solidFill>
                <a:schemeClr val="tx1"/>
              </a:solidFill>
            </a:endParaRPr>
          </a:p>
        </p:txBody>
      </p:sp>
      <p:pic>
        <p:nvPicPr>
          <p:cNvPr id="1026" name="Picture 2"/>
          <p:cNvPicPr>
            <a:picLocks noChangeAspect="1" noChangeArrowheads="1"/>
          </p:cNvPicPr>
          <p:nvPr/>
        </p:nvPicPr>
        <p:blipFill>
          <a:blip r:embed="rId2" cstate="print"/>
          <a:srcRect/>
          <a:stretch>
            <a:fillRect/>
          </a:stretch>
        </p:blipFill>
        <p:spPr bwMode="auto">
          <a:xfrm>
            <a:off x="3419475" y="2209800"/>
            <a:ext cx="5724525" cy="3248025"/>
          </a:xfrm>
          <a:prstGeom prst="rect">
            <a:avLst/>
          </a:prstGeom>
          <a:noFill/>
          <a:ln w="9525">
            <a:noFill/>
            <a:miter lim="800000"/>
            <a:headEnd/>
            <a:tailEnd/>
          </a:ln>
        </p:spPr>
      </p:pic>
      <p:sp>
        <p:nvSpPr>
          <p:cNvPr id="7" name="TextBox 6"/>
          <p:cNvSpPr txBox="1"/>
          <p:nvPr/>
        </p:nvSpPr>
        <p:spPr>
          <a:xfrm>
            <a:off x="3429000" y="5562600"/>
            <a:ext cx="5562600" cy="646331"/>
          </a:xfrm>
          <a:prstGeom prst="rect">
            <a:avLst/>
          </a:prstGeom>
          <a:noFill/>
        </p:spPr>
        <p:txBody>
          <a:bodyPr wrap="square" rtlCol="0">
            <a:spAutoFit/>
          </a:bodyPr>
          <a:lstStyle/>
          <a:p>
            <a:r>
              <a:rPr lang="en-US" dirty="0" smtClean="0"/>
              <a:t>Figure from: </a:t>
            </a:r>
            <a:r>
              <a:rPr lang="en-US" dirty="0"/>
              <a:t>Essentials of Satellite Navigation GNSS </a:t>
            </a:r>
            <a:r>
              <a:rPr lang="en-US" dirty="0" smtClean="0"/>
              <a:t>	Technology</a:t>
            </a:r>
            <a:r>
              <a:rPr lang="en-US" dirty="0"/>
              <a:t>: </a:t>
            </a:r>
            <a:r>
              <a:rPr lang="en-US" dirty="0" smtClean="0"/>
              <a:t>page </a:t>
            </a:r>
            <a:r>
              <a:rPr lang="en-US" dirty="0"/>
              <a:t>31 </a:t>
            </a:r>
          </a:p>
        </p:txBody>
      </p:sp>
      <p:pic>
        <p:nvPicPr>
          <p:cNvPr id="6" name="Picture 8" descr="Ulogo.png"/>
          <p:cNvPicPr>
            <a:picLocks noChangeAspect="1"/>
          </p:cNvPicPr>
          <p:nvPr/>
        </p:nvPicPr>
        <p:blipFill>
          <a:blip r:embed="rId3"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8" name="Picture 4"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98425"/>
            <a:ext cx="7772400" cy="1470025"/>
          </a:xfrm>
        </p:spPr>
        <p:txBody>
          <a:bodyPr/>
          <a:lstStyle/>
          <a:p>
            <a:r>
              <a:rPr lang="en-US" dirty="0" smtClean="0"/>
              <a:t>Serial Communication</a:t>
            </a:r>
            <a:endParaRPr lang="en-US" dirty="0"/>
          </a:p>
        </p:txBody>
      </p:sp>
      <p:sp>
        <p:nvSpPr>
          <p:cNvPr id="3" name="Subtitle 2"/>
          <p:cNvSpPr>
            <a:spLocks noGrp="1"/>
          </p:cNvSpPr>
          <p:nvPr>
            <p:ph type="subTitle" idx="1"/>
          </p:nvPr>
        </p:nvSpPr>
        <p:spPr>
          <a:xfrm>
            <a:off x="1371600" y="2057400"/>
            <a:ext cx="6400800" cy="4038600"/>
          </a:xfrm>
        </p:spPr>
        <p:txBody>
          <a:bodyPr>
            <a:normAutofit lnSpcReduction="10000"/>
          </a:bodyPr>
          <a:lstStyle/>
          <a:p>
            <a:pPr algn="l">
              <a:buFont typeface="Arial" pitchFamily="34" charset="0"/>
              <a:buChar char="•"/>
            </a:pPr>
            <a:r>
              <a:rPr lang="en-US" dirty="0">
                <a:solidFill>
                  <a:schemeClr val="tx1"/>
                </a:solidFill>
              </a:rPr>
              <a:t> </a:t>
            </a:r>
            <a:r>
              <a:rPr lang="en-US" sz="3200" dirty="0" smtClean="0">
                <a:solidFill>
                  <a:schemeClr val="tx1"/>
                </a:solidFill>
              </a:rPr>
              <a:t>Why serial</a:t>
            </a:r>
          </a:p>
          <a:p>
            <a:pPr algn="l"/>
            <a:endParaRPr lang="en-US" sz="3200" dirty="0" smtClean="0">
              <a:solidFill>
                <a:schemeClr val="tx1"/>
              </a:solidFill>
            </a:endParaRPr>
          </a:p>
          <a:p>
            <a:pPr algn="l">
              <a:buFont typeface="Arial" pitchFamily="34" charset="0"/>
              <a:buChar char="•"/>
            </a:pPr>
            <a:r>
              <a:rPr lang="en-US" sz="3200" dirty="0" smtClean="0">
                <a:solidFill>
                  <a:schemeClr val="tx1"/>
                </a:solidFill>
              </a:rPr>
              <a:t> Design</a:t>
            </a:r>
          </a:p>
          <a:p>
            <a:pPr lvl="1" algn="l">
              <a:buFont typeface="Arial" pitchFamily="34" charset="0"/>
              <a:buChar char="•"/>
            </a:pPr>
            <a:r>
              <a:rPr lang="en-US" dirty="0">
                <a:solidFill>
                  <a:schemeClr val="tx1"/>
                </a:solidFill>
              </a:rPr>
              <a:t> </a:t>
            </a:r>
            <a:r>
              <a:rPr lang="en-US" dirty="0" smtClean="0">
                <a:solidFill>
                  <a:schemeClr val="tx1"/>
                </a:solidFill>
              </a:rPr>
              <a:t>Start byte (0x8C)</a:t>
            </a:r>
          </a:p>
          <a:p>
            <a:pPr lvl="1" algn="l">
              <a:buFont typeface="Arial" pitchFamily="34" charset="0"/>
              <a:buChar char="•"/>
            </a:pPr>
            <a:r>
              <a:rPr lang="en-US" dirty="0">
                <a:solidFill>
                  <a:schemeClr val="tx1"/>
                </a:solidFill>
              </a:rPr>
              <a:t> </a:t>
            </a:r>
            <a:r>
              <a:rPr lang="en-US" dirty="0" smtClean="0">
                <a:solidFill>
                  <a:schemeClr val="tx1"/>
                </a:solidFill>
              </a:rPr>
              <a:t>Send byte (0x10)</a:t>
            </a:r>
          </a:p>
          <a:p>
            <a:pPr lvl="1" algn="l">
              <a:buFont typeface="Arial" pitchFamily="34" charset="0"/>
              <a:buChar char="•"/>
            </a:pPr>
            <a:r>
              <a:rPr lang="en-US" dirty="0">
                <a:solidFill>
                  <a:schemeClr val="tx1"/>
                </a:solidFill>
              </a:rPr>
              <a:t> </a:t>
            </a:r>
            <a:r>
              <a:rPr lang="en-US" dirty="0" smtClean="0">
                <a:solidFill>
                  <a:schemeClr val="tx1"/>
                </a:solidFill>
              </a:rPr>
              <a:t>Acknowledge byte (0xA5)</a:t>
            </a:r>
          </a:p>
          <a:p>
            <a:pPr lvl="1" algn="l">
              <a:buFont typeface="Arial" pitchFamily="34" charset="0"/>
              <a:buChar char="•"/>
            </a:pPr>
            <a:r>
              <a:rPr lang="en-US" dirty="0">
                <a:solidFill>
                  <a:schemeClr val="tx1"/>
                </a:solidFill>
              </a:rPr>
              <a:t> </a:t>
            </a:r>
            <a:r>
              <a:rPr lang="en-US" dirty="0" smtClean="0">
                <a:solidFill>
                  <a:schemeClr val="tx1"/>
                </a:solidFill>
              </a:rPr>
              <a:t>Error byte (0x33)</a:t>
            </a:r>
          </a:p>
          <a:p>
            <a:pPr lvl="1" algn="l">
              <a:buFont typeface="Arial" pitchFamily="34" charset="0"/>
              <a:buChar char="•"/>
            </a:pPr>
            <a:r>
              <a:rPr lang="en-US" dirty="0" smtClean="0">
                <a:solidFill>
                  <a:schemeClr val="tx1"/>
                </a:solidFill>
              </a:rPr>
              <a:t>Checksum (CRC8) </a:t>
            </a:r>
          </a:p>
          <a:p>
            <a:pPr algn="l">
              <a:buFont typeface="Arial" pitchFamily="34" charset="0"/>
              <a:buChar char="•"/>
            </a:pPr>
            <a:endParaRPr lang="en-US" dirty="0" smtClean="0">
              <a:solidFill>
                <a:schemeClr val="tx1"/>
              </a:solidFill>
            </a:endParaRPr>
          </a:p>
          <a:p>
            <a:pPr lvl="1" algn="l">
              <a:buFont typeface="Arial" pitchFamily="34" charset="0"/>
              <a:buChar char="•"/>
            </a:pPr>
            <a:endParaRPr lang="en-US" dirty="0" smtClean="0">
              <a:solidFill>
                <a:schemeClr val="tx1"/>
              </a:solidFill>
            </a:endParaRPr>
          </a:p>
        </p:txBody>
      </p:sp>
      <p:pic>
        <p:nvPicPr>
          <p:cNvPr id="4"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5"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fontAlgn="auto" hangingPunct="1">
              <a:spcAft>
                <a:spcPts val="0"/>
              </a:spcAft>
              <a:defRPr/>
            </a:pPr>
            <a:r>
              <a:rPr lang="en-US" dirty="0" smtClean="0">
                <a:solidFill>
                  <a:schemeClr val="tx2">
                    <a:satMod val="130000"/>
                  </a:schemeClr>
                </a:solidFill>
              </a:rPr>
              <a:t>Portable GPS Tracking</a:t>
            </a:r>
          </a:p>
        </p:txBody>
      </p:sp>
      <p:sp>
        <p:nvSpPr>
          <p:cNvPr id="16387" name="Content Placeholder 2"/>
          <p:cNvSpPr>
            <a:spLocks noGrp="1"/>
          </p:cNvSpPr>
          <p:nvPr>
            <p:ph idx="1"/>
          </p:nvPr>
        </p:nvSpPr>
        <p:spPr/>
        <p:txBody>
          <a:bodyPr/>
          <a:lstStyle/>
          <a:p>
            <a:pPr eaLnBrk="1" hangingPunct="1"/>
            <a:r>
              <a:rPr lang="en-US" dirty="0" smtClean="0"/>
              <a:t>Samples</a:t>
            </a:r>
          </a:p>
          <a:p>
            <a:pPr lvl="1" eaLnBrk="1" hangingPunct="1"/>
            <a:r>
              <a:rPr lang="en-US" dirty="0" smtClean="0"/>
              <a:t>T</a:t>
            </a:r>
            <a:r>
              <a:rPr lang="en-US" dirty="0" smtClean="0"/>
              <a:t>aken </a:t>
            </a:r>
            <a:r>
              <a:rPr lang="en-US" dirty="0" smtClean="0"/>
              <a:t>periodically</a:t>
            </a:r>
          </a:p>
          <a:p>
            <a:pPr lvl="1" eaLnBrk="1" hangingPunct="1"/>
            <a:r>
              <a:rPr lang="en-US" dirty="0" smtClean="0"/>
              <a:t>T</a:t>
            </a:r>
            <a:r>
              <a:rPr lang="en-US" dirty="0" smtClean="0"/>
              <a:t>aken </a:t>
            </a:r>
            <a:r>
              <a:rPr lang="en-US" dirty="0" smtClean="0"/>
              <a:t>when needed (detected motion)</a:t>
            </a:r>
          </a:p>
          <a:p>
            <a:pPr lvl="1" eaLnBrk="1" hangingPunct="1"/>
            <a:r>
              <a:rPr lang="en-US" dirty="0" smtClean="0"/>
              <a:t>C</a:t>
            </a:r>
            <a:r>
              <a:rPr lang="en-US" dirty="0" smtClean="0"/>
              <a:t>ontain </a:t>
            </a:r>
            <a:r>
              <a:rPr lang="en-US" dirty="0" smtClean="0"/>
              <a:t>only essential data</a:t>
            </a:r>
          </a:p>
          <a:p>
            <a:pPr lvl="1" eaLnBrk="1" hangingPunct="1">
              <a:buFont typeface="Verdana" pitchFamily="34" charset="0"/>
              <a:buNone/>
            </a:pPr>
            <a:endParaRPr lang="en-US" dirty="0" smtClean="0"/>
          </a:p>
          <a:p>
            <a:pPr eaLnBrk="1" hangingPunct="1"/>
            <a:r>
              <a:rPr lang="en-US" dirty="0" smtClean="0"/>
              <a:t>Data transferred to PC</a:t>
            </a:r>
          </a:p>
          <a:p>
            <a:pPr lvl="1" eaLnBrk="1" hangingPunct="1"/>
            <a:r>
              <a:rPr lang="en-US" dirty="0" smtClean="0"/>
              <a:t>Post-processing, web service do the rest</a:t>
            </a:r>
          </a:p>
        </p:txBody>
      </p:sp>
      <p:pic>
        <p:nvPicPr>
          <p:cNvPr id="16388" name="Picture 8" descr="Ulogo.png"/>
          <p:cNvPicPr>
            <a:picLocks noChangeAspect="1"/>
          </p:cNvPicPr>
          <p:nvPr/>
        </p:nvPicPr>
        <p:blipFill>
          <a:blip r:embed="rId3"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16389" name="Picture 4"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Communication</a:t>
            </a:r>
            <a:endParaRPr lang="en-US" dirty="0"/>
          </a:p>
        </p:txBody>
      </p:sp>
      <p:sp>
        <p:nvSpPr>
          <p:cNvPr id="3" name="Content Placeholder 2"/>
          <p:cNvSpPr>
            <a:spLocks noGrp="1"/>
          </p:cNvSpPr>
          <p:nvPr>
            <p:ph idx="1"/>
          </p:nvPr>
        </p:nvSpPr>
        <p:spPr>
          <a:xfrm>
            <a:off x="990600" y="1447800"/>
            <a:ext cx="8229600" cy="1295400"/>
          </a:xfrm>
        </p:spPr>
        <p:txBody>
          <a:bodyPr/>
          <a:lstStyle/>
          <a:p>
            <a:r>
              <a:rPr lang="en-US" dirty="0" smtClean="0"/>
              <a:t>User interface design for serial</a:t>
            </a:r>
          </a:p>
          <a:p>
            <a:r>
              <a:rPr lang="en-US" dirty="0" smtClean="0"/>
              <a:t>The switch to USB</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1371600" y="2843791"/>
            <a:ext cx="7391400" cy="3557009"/>
          </a:xfrm>
          <a:prstGeom prst="rect">
            <a:avLst/>
          </a:prstGeom>
          <a:noFill/>
          <a:ln w="9525">
            <a:noFill/>
            <a:miter lim="800000"/>
            <a:headEnd/>
            <a:tailEnd/>
          </a:ln>
        </p:spPr>
      </p:pic>
      <p:pic>
        <p:nvPicPr>
          <p:cNvPr id="5" name="Picture 8" descr="Ulogo.png"/>
          <p:cNvPicPr>
            <a:picLocks noChangeAspect="1"/>
          </p:cNvPicPr>
          <p:nvPr/>
        </p:nvPicPr>
        <p:blipFill>
          <a:blip r:embed="rId3"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6" name="Picture 4"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0" y="-22225"/>
            <a:ext cx="7772400" cy="1470025"/>
          </a:xfrm>
        </p:spPr>
        <p:txBody>
          <a:bodyPr/>
          <a:lstStyle/>
          <a:p>
            <a:r>
              <a:rPr lang="en-US" dirty="0" smtClean="0"/>
              <a:t>USB</a:t>
            </a:r>
            <a:endParaRPr lang="en-US" dirty="0"/>
          </a:p>
        </p:txBody>
      </p:sp>
      <p:sp>
        <p:nvSpPr>
          <p:cNvPr id="3" name="Subtitle 2"/>
          <p:cNvSpPr>
            <a:spLocks noGrp="1"/>
          </p:cNvSpPr>
          <p:nvPr>
            <p:ph type="subTitle" idx="1"/>
          </p:nvPr>
        </p:nvSpPr>
        <p:spPr>
          <a:xfrm>
            <a:off x="1066800" y="1905000"/>
            <a:ext cx="8305800" cy="4267200"/>
          </a:xfrm>
        </p:spPr>
        <p:txBody>
          <a:bodyPr>
            <a:normAutofit lnSpcReduction="10000"/>
          </a:bodyPr>
          <a:lstStyle/>
          <a:p>
            <a:pPr algn="l">
              <a:buFont typeface="Arial" pitchFamily="34" charset="0"/>
              <a:buChar char="•"/>
            </a:pPr>
            <a:r>
              <a:rPr lang="en-US" sz="3500" dirty="0" smtClean="0">
                <a:solidFill>
                  <a:schemeClr val="tx1"/>
                </a:solidFill>
              </a:rPr>
              <a:t>Example code</a:t>
            </a:r>
          </a:p>
          <a:p>
            <a:pPr lvl="1" algn="l">
              <a:buFont typeface="Arial" pitchFamily="34" charset="0"/>
              <a:buChar char="•"/>
            </a:pPr>
            <a:r>
              <a:rPr lang="en-US" dirty="0" smtClean="0">
                <a:solidFill>
                  <a:schemeClr val="tx1"/>
                </a:solidFill>
              </a:rPr>
              <a:t> Sets up virtual COM port to use with </a:t>
            </a:r>
            <a:r>
              <a:rPr lang="en-US" dirty="0" err="1" smtClean="0"/>
              <a:t>h</a:t>
            </a:r>
            <a:r>
              <a:rPr lang="en-US" dirty="0" err="1" smtClean="0">
                <a:solidFill>
                  <a:schemeClr val="tx1"/>
                </a:solidFill>
              </a:rPr>
              <a:t>yperterminal</a:t>
            </a:r>
            <a:endParaRPr lang="en-US" dirty="0" smtClean="0">
              <a:solidFill>
                <a:schemeClr val="tx1"/>
              </a:solidFill>
            </a:endParaRPr>
          </a:p>
          <a:p>
            <a:pPr lvl="1" algn="l"/>
            <a:endParaRPr lang="en-US" sz="2200" dirty="0" smtClean="0">
              <a:solidFill>
                <a:schemeClr val="tx1"/>
              </a:solidFill>
            </a:endParaRPr>
          </a:p>
          <a:p>
            <a:pPr algn="l">
              <a:buFont typeface="Arial" pitchFamily="34" charset="0"/>
              <a:buChar char="•"/>
            </a:pPr>
            <a:r>
              <a:rPr lang="en-US" sz="3500" dirty="0" smtClean="0">
                <a:solidFill>
                  <a:schemeClr val="tx1"/>
                </a:solidFill>
              </a:rPr>
              <a:t> How it works</a:t>
            </a:r>
          </a:p>
          <a:p>
            <a:pPr lvl="1" algn="l">
              <a:buFont typeface="Arial" pitchFamily="34" charset="0"/>
              <a:buChar char="•"/>
            </a:pPr>
            <a:r>
              <a:rPr lang="en-US" dirty="0" smtClean="0">
                <a:solidFill>
                  <a:schemeClr val="tx1"/>
                </a:solidFill>
              </a:rPr>
              <a:t> Select capture text in </a:t>
            </a:r>
            <a:r>
              <a:rPr lang="en-US" dirty="0" err="1" smtClean="0">
                <a:solidFill>
                  <a:schemeClr val="tx1"/>
                </a:solidFill>
              </a:rPr>
              <a:t>hyperterminal</a:t>
            </a:r>
            <a:endParaRPr lang="en-US" dirty="0" smtClean="0">
              <a:solidFill>
                <a:schemeClr val="tx1"/>
              </a:solidFill>
            </a:endParaRPr>
          </a:p>
          <a:p>
            <a:pPr lvl="1" algn="l">
              <a:buFont typeface="Arial" pitchFamily="34" charset="0"/>
              <a:buChar char="•"/>
            </a:pPr>
            <a:r>
              <a:rPr lang="en-US" dirty="0" smtClean="0">
                <a:solidFill>
                  <a:schemeClr val="tx1"/>
                </a:solidFill>
              </a:rPr>
              <a:t> Specify file to save to</a:t>
            </a:r>
          </a:p>
          <a:p>
            <a:pPr lvl="1" algn="l">
              <a:buFont typeface="Arial" pitchFamily="34" charset="0"/>
              <a:buChar char="•"/>
            </a:pPr>
            <a:r>
              <a:rPr lang="en-US" dirty="0" smtClean="0">
                <a:solidFill>
                  <a:schemeClr val="tx1"/>
                </a:solidFill>
              </a:rPr>
              <a:t> Send GETDATA command in </a:t>
            </a:r>
            <a:r>
              <a:rPr lang="en-US" dirty="0" err="1" smtClean="0"/>
              <a:t>h</a:t>
            </a:r>
            <a:r>
              <a:rPr lang="en-US" dirty="0" err="1" smtClean="0">
                <a:solidFill>
                  <a:schemeClr val="tx1"/>
                </a:solidFill>
              </a:rPr>
              <a:t>yperterminal</a:t>
            </a:r>
            <a:endParaRPr lang="en-US" dirty="0" smtClean="0">
              <a:solidFill>
                <a:schemeClr val="tx1"/>
              </a:solidFill>
            </a:endParaRPr>
          </a:p>
          <a:p>
            <a:pPr lvl="1" algn="l">
              <a:buFont typeface="Arial" pitchFamily="34" charset="0"/>
              <a:buChar char="•"/>
            </a:pPr>
            <a:r>
              <a:rPr lang="en-US" dirty="0" smtClean="0">
                <a:solidFill>
                  <a:schemeClr val="tx1"/>
                </a:solidFill>
              </a:rPr>
              <a:t> Select capture text -&gt; stop in </a:t>
            </a:r>
            <a:r>
              <a:rPr lang="en-US" dirty="0" err="1" smtClean="0"/>
              <a:t>h</a:t>
            </a:r>
            <a:r>
              <a:rPr lang="en-US" dirty="0" err="1" smtClean="0">
                <a:solidFill>
                  <a:schemeClr val="tx1"/>
                </a:solidFill>
              </a:rPr>
              <a:t>yperterminal</a:t>
            </a:r>
            <a:endParaRPr lang="en-US" dirty="0">
              <a:solidFill>
                <a:schemeClr val="tx1"/>
              </a:solidFill>
            </a:endParaRPr>
          </a:p>
        </p:txBody>
      </p:sp>
      <p:pic>
        <p:nvPicPr>
          <p:cNvPr id="4"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5"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130175"/>
            <a:ext cx="7772400" cy="1470025"/>
          </a:xfrm>
        </p:spPr>
        <p:txBody>
          <a:bodyPr/>
          <a:lstStyle/>
          <a:p>
            <a:r>
              <a:rPr lang="en-US" dirty="0" smtClean="0"/>
              <a:t>USB</a:t>
            </a:r>
            <a:endParaRPr lang="en-US" dirty="0"/>
          </a:p>
        </p:txBody>
      </p:sp>
      <p:sp>
        <p:nvSpPr>
          <p:cNvPr id="3" name="Subtitle 2"/>
          <p:cNvSpPr>
            <a:spLocks noGrp="1"/>
          </p:cNvSpPr>
          <p:nvPr>
            <p:ph type="subTitle" idx="1"/>
          </p:nvPr>
        </p:nvSpPr>
        <p:spPr>
          <a:xfrm>
            <a:off x="1371600" y="2133600"/>
            <a:ext cx="6400800" cy="3962400"/>
          </a:xfrm>
        </p:spPr>
        <p:txBody>
          <a:bodyPr>
            <a:normAutofit/>
          </a:bodyPr>
          <a:lstStyle/>
          <a:p>
            <a:pPr algn="l">
              <a:buFont typeface="Arial" pitchFamily="34" charset="0"/>
              <a:buChar char="•"/>
            </a:pPr>
            <a:r>
              <a:rPr lang="en-US" sz="3600" dirty="0" smtClean="0">
                <a:solidFill>
                  <a:schemeClr val="tx1"/>
                </a:solidFill>
              </a:rPr>
              <a:t> In progress</a:t>
            </a:r>
            <a:endParaRPr lang="en-US" dirty="0" smtClean="0">
              <a:solidFill>
                <a:schemeClr val="tx1"/>
              </a:solidFill>
            </a:endParaRPr>
          </a:p>
          <a:p>
            <a:pPr lvl="1" algn="l">
              <a:buFont typeface="Arial" pitchFamily="34" charset="0"/>
              <a:buChar char="•"/>
            </a:pPr>
            <a:r>
              <a:rPr lang="en-US" dirty="0" smtClean="0">
                <a:solidFill>
                  <a:schemeClr val="tx1"/>
                </a:solidFill>
              </a:rPr>
              <a:t> </a:t>
            </a:r>
            <a:r>
              <a:rPr lang="en-US" sz="3200" dirty="0" smtClean="0">
                <a:solidFill>
                  <a:schemeClr val="tx1"/>
                </a:solidFill>
              </a:rPr>
              <a:t>File format</a:t>
            </a:r>
            <a:endParaRPr lang="en-US" dirty="0" smtClean="0">
              <a:solidFill>
                <a:schemeClr val="tx1"/>
              </a:solidFill>
            </a:endParaRPr>
          </a:p>
          <a:p>
            <a:pPr lvl="2" algn="l">
              <a:buFont typeface="Arial" pitchFamily="34" charset="0"/>
              <a:buChar char="•"/>
            </a:pPr>
            <a:r>
              <a:rPr lang="en-US" dirty="0" smtClean="0">
                <a:solidFill>
                  <a:schemeClr val="tx1"/>
                </a:solidFill>
              </a:rPr>
              <a:t> </a:t>
            </a:r>
            <a:r>
              <a:rPr lang="en-US" sz="2800" dirty="0" err="1" smtClean="0">
                <a:solidFill>
                  <a:schemeClr val="tx1"/>
                </a:solidFill>
              </a:rPr>
              <a:t>Matlab</a:t>
            </a:r>
            <a:endParaRPr lang="en-US" sz="2800" dirty="0" smtClean="0">
              <a:solidFill>
                <a:schemeClr val="tx1"/>
              </a:solidFill>
            </a:endParaRPr>
          </a:p>
          <a:p>
            <a:pPr lvl="2" algn="l">
              <a:buFont typeface="Arial" pitchFamily="34" charset="0"/>
              <a:buChar char="•"/>
            </a:pPr>
            <a:r>
              <a:rPr lang="en-US" sz="2800" dirty="0" smtClean="0">
                <a:solidFill>
                  <a:schemeClr val="tx1"/>
                </a:solidFill>
              </a:rPr>
              <a:t> Post processing</a:t>
            </a:r>
          </a:p>
          <a:p>
            <a:pPr lvl="2" algn="l"/>
            <a:endParaRPr lang="en-US" dirty="0" smtClean="0">
              <a:solidFill>
                <a:schemeClr val="tx1"/>
              </a:solidFill>
            </a:endParaRPr>
          </a:p>
          <a:p>
            <a:pPr lvl="1" algn="l">
              <a:buFont typeface="Arial" pitchFamily="34" charset="0"/>
              <a:buChar char="•"/>
            </a:pPr>
            <a:r>
              <a:rPr lang="en-US" dirty="0" smtClean="0">
                <a:solidFill>
                  <a:schemeClr val="tx1"/>
                </a:solidFill>
              </a:rPr>
              <a:t> </a:t>
            </a:r>
            <a:r>
              <a:rPr lang="en-US" sz="3200" dirty="0" smtClean="0">
                <a:solidFill>
                  <a:schemeClr val="tx1"/>
                </a:solidFill>
              </a:rPr>
              <a:t>User interface</a:t>
            </a:r>
            <a:endParaRPr lang="en-US" dirty="0" smtClean="0">
              <a:solidFill>
                <a:schemeClr val="tx1"/>
              </a:solidFill>
            </a:endParaRPr>
          </a:p>
        </p:txBody>
      </p:sp>
      <p:pic>
        <p:nvPicPr>
          <p:cNvPr id="4"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5"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5400" y="1524000"/>
            <a:ext cx="7498080" cy="1143000"/>
          </a:xfrm>
        </p:spPr>
        <p:txBody>
          <a:bodyPr/>
          <a:lstStyle/>
          <a:p>
            <a:r>
              <a:rPr lang="en-US" dirty="0" smtClean="0"/>
              <a:t>Questions?</a:t>
            </a:r>
            <a:endParaRPr lang="en-US" dirty="0"/>
          </a:p>
        </p:txBody>
      </p:sp>
      <p:pic>
        <p:nvPicPr>
          <p:cNvPr id="5"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6"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Processing GPS Data</a:t>
            </a:r>
            <a:endParaRPr lang="en-US" dirty="0"/>
          </a:p>
        </p:txBody>
      </p:sp>
      <p:sp>
        <p:nvSpPr>
          <p:cNvPr id="5" name="Text Placeholder 4"/>
          <p:cNvSpPr>
            <a:spLocks noGrp="1"/>
          </p:cNvSpPr>
          <p:nvPr>
            <p:ph type="body" idx="1"/>
          </p:nvPr>
        </p:nvSpPr>
        <p:spPr/>
        <p:txBody>
          <a:bodyPr/>
          <a:lstStyle/>
          <a:p>
            <a:r>
              <a:rPr lang="en-US" sz="2800" dirty="0" smtClean="0"/>
              <a:t>Eidy C. Herrera</a:t>
            </a:r>
            <a:endParaRPr lang="en-US" sz="2800" dirty="0"/>
          </a:p>
        </p:txBody>
      </p:sp>
      <p:pic>
        <p:nvPicPr>
          <p:cNvPr id="6"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7" name="Picture 6"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stretch>
            <a:fillRect/>
          </a:stretch>
        </p:blipFill>
        <p:spPr>
          <a:xfrm>
            <a:off x="3810175" y="1835479"/>
            <a:ext cx="5674019" cy="4437252"/>
          </a:xfrm>
          <a:prstGeom prst="rect">
            <a:avLst/>
          </a:prstGeom>
        </p:spPr>
      </p:pic>
      <p:sp>
        <p:nvSpPr>
          <p:cNvPr id="2" name="Title 1"/>
          <p:cNvSpPr>
            <a:spLocks noGrp="1"/>
          </p:cNvSpPr>
          <p:nvPr>
            <p:ph type="title"/>
          </p:nvPr>
        </p:nvSpPr>
        <p:spPr/>
        <p:txBody>
          <a:bodyPr/>
          <a:lstStyle/>
          <a:p>
            <a:r>
              <a:rPr lang="en-US" dirty="0" smtClean="0"/>
              <a:t>Post-Processing GPS Data</a:t>
            </a:r>
            <a:endParaRPr lang="en-US" dirty="0"/>
          </a:p>
        </p:txBody>
      </p:sp>
      <p:sp>
        <p:nvSpPr>
          <p:cNvPr id="6" name="Content Placeholder 5"/>
          <p:cNvSpPr>
            <a:spLocks noGrp="1"/>
          </p:cNvSpPr>
          <p:nvPr>
            <p:ph idx="1"/>
          </p:nvPr>
        </p:nvSpPr>
        <p:spPr/>
        <p:txBody>
          <a:bodyPr/>
          <a:lstStyle/>
          <a:p>
            <a:r>
              <a:rPr lang="en-US" dirty="0" smtClean="0"/>
              <a:t>Four satellites required</a:t>
            </a:r>
          </a:p>
          <a:p>
            <a:pPr lvl="1"/>
            <a:r>
              <a:rPr lang="en-US" dirty="0" smtClean="0"/>
              <a:t>Latitude</a:t>
            </a:r>
          </a:p>
          <a:p>
            <a:pPr lvl="1">
              <a:buNone/>
            </a:pPr>
            <a:endParaRPr lang="en-US" dirty="0" smtClean="0"/>
          </a:p>
          <a:p>
            <a:pPr lvl="1"/>
            <a:r>
              <a:rPr lang="en-US" dirty="0" smtClean="0"/>
              <a:t>Longitude</a:t>
            </a:r>
          </a:p>
          <a:p>
            <a:pPr lvl="1">
              <a:buNone/>
            </a:pPr>
            <a:endParaRPr lang="en-US" dirty="0" smtClean="0"/>
          </a:p>
          <a:p>
            <a:pPr lvl="1"/>
            <a:r>
              <a:rPr lang="en-US" dirty="0" smtClean="0"/>
              <a:t>Altitude</a:t>
            </a:r>
          </a:p>
          <a:p>
            <a:pPr lvl="1">
              <a:buNone/>
            </a:pPr>
            <a:endParaRPr lang="en-US" dirty="0" smtClean="0"/>
          </a:p>
          <a:p>
            <a:pPr lvl="1"/>
            <a:r>
              <a:rPr lang="en-US" dirty="0" smtClean="0"/>
              <a:t>Time offset</a:t>
            </a:r>
          </a:p>
          <a:p>
            <a:pPr lvl="1"/>
            <a:endParaRPr lang="en-US" dirty="0" smtClean="0"/>
          </a:p>
          <a:p>
            <a:pPr>
              <a:buNone/>
            </a:pPr>
            <a:r>
              <a:rPr lang="en-US" dirty="0" smtClean="0"/>
              <a:t> </a:t>
            </a:r>
            <a:endParaRPr lang="en-US" dirty="0"/>
          </a:p>
        </p:txBody>
      </p:sp>
      <p:pic>
        <p:nvPicPr>
          <p:cNvPr id="4" name="Picture 8" descr="Ulogo.png"/>
          <p:cNvPicPr>
            <a:picLocks noChangeAspect="1"/>
          </p:cNvPicPr>
          <p:nvPr/>
        </p:nvPicPr>
        <p:blipFill>
          <a:blip r:embed="rId4"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9" name="Picture 8" descr="sandia.jpg"/>
          <p:cNvPicPr>
            <a:picLocks noChangeAspect="1"/>
          </p:cNvPicPr>
          <p:nvPr/>
        </p:nvPicPr>
        <p:blipFill>
          <a:blip r:embed="rId5"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 Needed</a:t>
            </a:r>
            <a:endParaRPr lang="en-US" dirty="0"/>
          </a:p>
        </p:txBody>
      </p:sp>
      <p:sp>
        <p:nvSpPr>
          <p:cNvPr id="3" name="Content Placeholder 2"/>
          <p:cNvSpPr>
            <a:spLocks noGrp="1"/>
          </p:cNvSpPr>
          <p:nvPr>
            <p:ph idx="1"/>
          </p:nvPr>
        </p:nvSpPr>
        <p:spPr>
          <a:xfrm>
            <a:off x="1371600" y="1752600"/>
            <a:ext cx="7499350" cy="4800600"/>
          </a:xfrm>
        </p:spPr>
        <p:txBody>
          <a:bodyPr/>
          <a:lstStyle/>
          <a:p>
            <a:r>
              <a:rPr lang="en-US" dirty="0" smtClean="0"/>
              <a:t>Pseudoranges</a:t>
            </a:r>
          </a:p>
          <a:p>
            <a:pPr lvl="1"/>
            <a:r>
              <a:rPr lang="en-US" dirty="0" smtClean="0"/>
              <a:t>Distance between the satellites and the receiver </a:t>
            </a:r>
          </a:p>
          <a:p>
            <a:pPr lvl="1">
              <a:buNone/>
            </a:pPr>
            <a:endParaRPr lang="en-US" dirty="0" smtClean="0"/>
          </a:p>
          <a:p>
            <a:r>
              <a:rPr lang="en-US" dirty="0" smtClean="0"/>
              <a:t>Ephemeris data</a:t>
            </a:r>
          </a:p>
          <a:p>
            <a:pPr lvl="1"/>
            <a:r>
              <a:rPr lang="en-US" dirty="0" smtClean="0"/>
              <a:t>Provides the satellites positions at any specific time </a:t>
            </a:r>
          </a:p>
          <a:p>
            <a:pPr>
              <a:buNone/>
            </a:pPr>
            <a:endParaRPr lang="en-US" dirty="0"/>
          </a:p>
        </p:txBody>
      </p:sp>
      <p:pic>
        <p:nvPicPr>
          <p:cNvPr id="4" name="Picture 8" descr="Ulogo.png"/>
          <p:cNvPicPr>
            <a:picLocks noChangeAspect="1"/>
          </p:cNvPicPr>
          <p:nvPr/>
        </p:nvPicPr>
        <p:blipFill>
          <a:blip r:embed="rId3"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6" name="Picture 5"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Issue</a:t>
            </a:r>
            <a:endParaRPr lang="en-US" dirty="0"/>
          </a:p>
        </p:txBody>
      </p:sp>
      <p:sp>
        <p:nvSpPr>
          <p:cNvPr id="3" name="Content Placeholder 2"/>
          <p:cNvSpPr>
            <a:spLocks noGrp="1"/>
          </p:cNvSpPr>
          <p:nvPr>
            <p:ph idx="1"/>
          </p:nvPr>
        </p:nvSpPr>
        <p:spPr>
          <a:xfrm>
            <a:off x="1371600" y="1600200"/>
            <a:ext cx="7499350" cy="4800600"/>
          </a:xfrm>
        </p:spPr>
        <p:txBody>
          <a:bodyPr/>
          <a:lstStyle/>
          <a:p>
            <a:r>
              <a:rPr lang="en-US" dirty="0" smtClean="0"/>
              <a:t>Existing </a:t>
            </a:r>
            <a:r>
              <a:rPr lang="en-US" dirty="0" err="1" smtClean="0"/>
              <a:t>Matlab</a:t>
            </a:r>
            <a:r>
              <a:rPr lang="en-US" dirty="0" smtClean="0"/>
              <a:t> software</a:t>
            </a:r>
          </a:p>
          <a:p>
            <a:pPr>
              <a:buNone/>
            </a:pPr>
            <a:r>
              <a:rPr lang="en-US" dirty="0" smtClean="0"/>
              <a:t> </a:t>
            </a:r>
          </a:p>
          <a:p>
            <a:r>
              <a:rPr lang="en-US" dirty="0" smtClean="0"/>
              <a:t>Need 37 s of GPS data (over 600 MB)</a:t>
            </a:r>
          </a:p>
          <a:p>
            <a:pPr>
              <a:buNone/>
            </a:pPr>
            <a:endParaRPr lang="en-US" dirty="0" smtClean="0"/>
          </a:p>
          <a:p>
            <a:r>
              <a:rPr lang="en-US" dirty="0" smtClean="0"/>
              <a:t>Lengthy tracking process (30 minutes)</a:t>
            </a:r>
          </a:p>
          <a:p>
            <a:pPr>
              <a:buNone/>
            </a:pPr>
            <a:endParaRPr lang="en-US" dirty="0" smtClean="0"/>
          </a:p>
          <a:p>
            <a:r>
              <a:rPr lang="en-US" dirty="0" smtClean="0"/>
              <a:t>Post-processing needs to be accomplished with a smaller sample</a:t>
            </a:r>
          </a:p>
          <a:p>
            <a:endParaRPr lang="en-US" dirty="0" smtClean="0"/>
          </a:p>
          <a:p>
            <a:pPr>
              <a:buNone/>
            </a:pPr>
            <a:endParaRPr lang="en-US" dirty="0"/>
          </a:p>
        </p:txBody>
      </p:sp>
      <p:pic>
        <p:nvPicPr>
          <p:cNvPr id="4" name="Picture 8" descr="Ulogo.png"/>
          <p:cNvPicPr>
            <a:picLocks noChangeAspect="1"/>
          </p:cNvPicPr>
          <p:nvPr/>
        </p:nvPicPr>
        <p:blipFill>
          <a:blip r:embed="rId3"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7" name="Picture 6"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57200"/>
            <a:ext cx="7499350" cy="1143000"/>
          </a:xfrm>
        </p:spPr>
        <p:txBody>
          <a:bodyPr/>
          <a:lstStyle/>
          <a:p>
            <a:r>
              <a:rPr lang="en-US" dirty="0" smtClean="0"/>
              <a:t>GPS Navigation Data Structure</a:t>
            </a:r>
            <a:endParaRPr lang="en-US" dirty="0"/>
          </a:p>
        </p:txBody>
      </p:sp>
      <p:sp>
        <p:nvSpPr>
          <p:cNvPr id="3" name="Content Placeholder 2"/>
          <p:cNvSpPr>
            <a:spLocks noGrp="1"/>
          </p:cNvSpPr>
          <p:nvPr>
            <p:ph idx="1"/>
          </p:nvPr>
        </p:nvSpPr>
        <p:spPr/>
        <p:txBody>
          <a:bodyPr/>
          <a:lstStyle/>
          <a:p>
            <a:pPr>
              <a:buNone/>
            </a:pPr>
            <a:endParaRPr lang="en-US" dirty="0"/>
          </a:p>
        </p:txBody>
      </p:sp>
      <p:pic>
        <p:nvPicPr>
          <p:cNvPr id="4"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5" name="Picture 4"/>
          <p:cNvPicPr>
            <a:picLocks noChangeAspect="1"/>
          </p:cNvPicPr>
          <p:nvPr/>
        </p:nvPicPr>
        <p:blipFill>
          <a:blip r:embed="rId3" cstate="print"/>
          <a:stretch>
            <a:fillRect/>
          </a:stretch>
        </p:blipFill>
        <p:spPr>
          <a:xfrm>
            <a:off x="1275588" y="1411165"/>
            <a:ext cx="7658100" cy="4622800"/>
          </a:xfrm>
          <a:prstGeom prst="rect">
            <a:avLst/>
          </a:prstGeom>
        </p:spPr>
      </p:pic>
      <p:pic>
        <p:nvPicPr>
          <p:cNvPr id="9" name="Picture 8"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r>
              <a:rPr lang="en-US" dirty="0" smtClean="0"/>
              <a:t>New approach to process small data: integrating incomplete sample with stored GPS ephemerides</a:t>
            </a:r>
          </a:p>
          <a:p>
            <a:r>
              <a:rPr lang="en-US" dirty="0" smtClean="0"/>
              <a:t>Use </a:t>
            </a:r>
            <a:r>
              <a:rPr lang="en-US" dirty="0" err="1" smtClean="0"/>
              <a:t>Matlab</a:t>
            </a:r>
            <a:r>
              <a:rPr lang="en-US" dirty="0" smtClean="0"/>
              <a:t> </a:t>
            </a:r>
          </a:p>
          <a:p>
            <a:pPr lvl="1"/>
            <a:r>
              <a:rPr lang="en-US" dirty="0" smtClean="0"/>
              <a:t>Pseudoranges</a:t>
            </a:r>
          </a:p>
          <a:p>
            <a:pPr lvl="1"/>
            <a:r>
              <a:rPr lang="en-US" dirty="0" smtClean="0"/>
              <a:t>Time of the week (TOW)</a:t>
            </a:r>
          </a:p>
          <a:p>
            <a:r>
              <a:rPr lang="en-US" dirty="0" smtClean="0"/>
              <a:t>Acquire ephemeris data online</a:t>
            </a:r>
          </a:p>
          <a:p>
            <a:r>
              <a:rPr lang="en-US" dirty="0" smtClean="0"/>
              <a:t>Combine records to get coordinates</a:t>
            </a:r>
          </a:p>
          <a:p>
            <a:pPr lvl="2">
              <a:buNone/>
            </a:pPr>
            <a:endParaRPr lang="en-US" dirty="0" smtClean="0"/>
          </a:p>
          <a:p>
            <a:endParaRPr lang="en-US" dirty="0"/>
          </a:p>
        </p:txBody>
      </p:sp>
      <p:pic>
        <p:nvPicPr>
          <p:cNvPr id="4"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7" name="Picture 6"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fontAlgn="auto" hangingPunct="1">
              <a:spcAft>
                <a:spcPts val="0"/>
              </a:spcAft>
              <a:defRPr/>
            </a:pPr>
            <a:r>
              <a:rPr lang="en-US" smtClean="0">
                <a:solidFill>
                  <a:schemeClr val="tx2">
                    <a:satMod val="130000"/>
                  </a:schemeClr>
                </a:solidFill>
              </a:rPr>
              <a:t>Design Requirements</a:t>
            </a:r>
          </a:p>
        </p:txBody>
      </p:sp>
      <p:sp>
        <p:nvSpPr>
          <p:cNvPr id="17411" name="Content Placeholder 2"/>
          <p:cNvSpPr>
            <a:spLocks noGrp="1"/>
          </p:cNvSpPr>
          <p:nvPr>
            <p:ph idx="1"/>
          </p:nvPr>
        </p:nvSpPr>
        <p:spPr>
          <a:xfrm>
            <a:off x="1447800" y="1295400"/>
            <a:ext cx="7499350" cy="4800600"/>
          </a:xfrm>
        </p:spPr>
        <p:txBody>
          <a:bodyPr/>
          <a:lstStyle/>
          <a:p>
            <a:pPr eaLnBrk="1" hangingPunct="1"/>
            <a:r>
              <a:rPr lang="en-US" smtClean="0"/>
              <a:t>Low power consumption</a:t>
            </a:r>
          </a:p>
          <a:p>
            <a:pPr lvl="1" eaLnBrk="1" hangingPunct="1"/>
            <a:r>
              <a:rPr lang="en-US" smtClean="0"/>
              <a:t>Run off 2 CR2 batteries (3.3 Volts)</a:t>
            </a:r>
          </a:p>
          <a:p>
            <a:pPr lvl="1" eaLnBrk="1" hangingPunct="1"/>
            <a:r>
              <a:rPr lang="en-US" smtClean="0"/>
              <a:t>Last for two weeks</a:t>
            </a:r>
          </a:p>
          <a:p>
            <a:pPr eaLnBrk="1" hangingPunct="1"/>
            <a:endParaRPr lang="en-US" smtClean="0"/>
          </a:p>
          <a:p>
            <a:pPr eaLnBrk="1" hangingPunct="1"/>
            <a:r>
              <a:rPr lang="en-US" smtClean="0"/>
              <a:t>Compatibility with Sandia Stack</a:t>
            </a:r>
          </a:p>
          <a:p>
            <a:pPr lvl="1" eaLnBrk="1" hangingPunct="1"/>
            <a:r>
              <a:rPr lang="en-US" smtClean="0"/>
              <a:t>Size constraints</a:t>
            </a:r>
          </a:p>
          <a:p>
            <a:pPr lvl="1" eaLnBrk="1" hangingPunct="1"/>
            <a:r>
              <a:rPr lang="en-US" smtClean="0"/>
              <a:t>Interoperability with other</a:t>
            </a:r>
          </a:p>
          <a:p>
            <a:pPr lvl="1" eaLnBrk="1" hangingPunct="1">
              <a:buFont typeface="Verdana" pitchFamily="34" charset="0"/>
              <a:buNone/>
            </a:pPr>
            <a:r>
              <a:rPr lang="en-US" smtClean="0"/>
              <a:t>	devices in the stack</a:t>
            </a:r>
          </a:p>
        </p:txBody>
      </p:sp>
      <p:pic>
        <p:nvPicPr>
          <p:cNvPr id="17412" name="Picture 8" descr="Ulogo.png"/>
          <p:cNvPicPr>
            <a:picLocks noChangeAspect="1"/>
          </p:cNvPicPr>
          <p:nvPr/>
        </p:nvPicPr>
        <p:blipFill>
          <a:blip r:embed="rId3"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17413" name="Picture 4"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grpSp>
        <p:nvGrpSpPr>
          <p:cNvPr id="17414" name="Group 16"/>
          <p:cNvGrpSpPr>
            <a:grpSpLocks/>
          </p:cNvGrpSpPr>
          <p:nvPr/>
        </p:nvGrpSpPr>
        <p:grpSpPr bwMode="auto">
          <a:xfrm>
            <a:off x="5897563" y="4057650"/>
            <a:ext cx="3094037" cy="2647950"/>
            <a:chOff x="5791200" y="3048000"/>
            <a:chExt cx="3094242" cy="2648477"/>
          </a:xfrm>
        </p:grpSpPr>
        <p:grpSp>
          <p:nvGrpSpPr>
            <p:cNvPr id="17416" name="Group 15"/>
            <p:cNvGrpSpPr>
              <a:grpSpLocks/>
            </p:cNvGrpSpPr>
            <p:nvPr/>
          </p:nvGrpSpPr>
          <p:grpSpPr bwMode="auto">
            <a:xfrm>
              <a:off x="5791200" y="4114800"/>
              <a:ext cx="3094242" cy="1581677"/>
              <a:chOff x="5867400" y="4953000"/>
              <a:chExt cx="3094242" cy="1581677"/>
            </a:xfrm>
          </p:grpSpPr>
          <p:sp>
            <p:nvSpPr>
              <p:cNvPr id="17423" name="Text Box 12"/>
              <p:cNvSpPr txBox="1">
                <a:spLocks noChangeArrowheads="1"/>
              </p:cNvSpPr>
              <p:nvPr/>
            </p:nvSpPr>
            <p:spPr bwMode="auto">
              <a:xfrm rot="432960">
                <a:off x="7180224" y="6214002"/>
                <a:ext cx="685800" cy="320675"/>
              </a:xfrm>
              <a:prstGeom prst="rect">
                <a:avLst/>
              </a:prstGeom>
              <a:noFill/>
              <a:ln w="9525">
                <a:noFill/>
                <a:miter lim="800000"/>
                <a:headEnd/>
                <a:tailEnd/>
              </a:ln>
            </p:spPr>
            <p:txBody>
              <a:bodyPr>
                <a:spAutoFit/>
              </a:bodyPr>
              <a:lstStyle/>
              <a:p>
                <a:pPr>
                  <a:spcBef>
                    <a:spcPct val="50000"/>
                  </a:spcBef>
                </a:pPr>
                <a:r>
                  <a:rPr lang="en-US" sz="1500"/>
                  <a:t>1.5”</a:t>
                </a:r>
              </a:p>
            </p:txBody>
          </p:sp>
          <p:sp>
            <p:nvSpPr>
              <p:cNvPr id="17424" name="Text Box 13"/>
              <p:cNvSpPr txBox="1">
                <a:spLocks noChangeArrowheads="1"/>
              </p:cNvSpPr>
              <p:nvPr/>
            </p:nvSpPr>
            <p:spPr bwMode="auto">
              <a:xfrm rot="-3011666">
                <a:off x="8458405" y="5920731"/>
                <a:ext cx="685800" cy="320675"/>
              </a:xfrm>
              <a:prstGeom prst="rect">
                <a:avLst/>
              </a:prstGeom>
              <a:noFill/>
              <a:ln w="9525">
                <a:noFill/>
                <a:miter lim="800000"/>
                <a:headEnd/>
                <a:tailEnd/>
              </a:ln>
            </p:spPr>
            <p:txBody>
              <a:bodyPr>
                <a:spAutoFit/>
              </a:bodyPr>
              <a:lstStyle/>
              <a:p>
                <a:pPr>
                  <a:spcBef>
                    <a:spcPct val="50000"/>
                  </a:spcBef>
                </a:pPr>
                <a:r>
                  <a:rPr lang="en-US" sz="1500"/>
                  <a:t>1.25”</a:t>
                </a:r>
              </a:p>
            </p:txBody>
          </p:sp>
          <p:sp>
            <p:nvSpPr>
              <p:cNvPr id="17425" name="Text Box 14"/>
              <p:cNvSpPr txBox="1">
                <a:spLocks noChangeArrowheads="1"/>
              </p:cNvSpPr>
              <p:nvPr/>
            </p:nvSpPr>
            <p:spPr bwMode="auto">
              <a:xfrm>
                <a:off x="5943600" y="4953000"/>
                <a:ext cx="609600" cy="320675"/>
              </a:xfrm>
              <a:prstGeom prst="rect">
                <a:avLst/>
              </a:prstGeom>
              <a:noFill/>
              <a:ln w="9525">
                <a:noFill/>
                <a:miter lim="800000"/>
                <a:headEnd/>
                <a:tailEnd/>
              </a:ln>
            </p:spPr>
            <p:txBody>
              <a:bodyPr>
                <a:spAutoFit/>
              </a:bodyPr>
              <a:lstStyle/>
              <a:p>
                <a:pPr>
                  <a:spcBef>
                    <a:spcPct val="50000"/>
                  </a:spcBef>
                </a:pPr>
                <a:r>
                  <a:rPr lang="en-US" sz="1500"/>
                  <a:t>0.3”</a:t>
                </a:r>
              </a:p>
            </p:txBody>
          </p:sp>
          <p:sp>
            <p:nvSpPr>
              <p:cNvPr id="17426" name="Text Box 16"/>
              <p:cNvSpPr txBox="1">
                <a:spLocks noChangeArrowheads="1"/>
              </p:cNvSpPr>
              <p:nvPr/>
            </p:nvSpPr>
            <p:spPr bwMode="auto">
              <a:xfrm>
                <a:off x="5867400" y="5638800"/>
                <a:ext cx="762000" cy="320675"/>
              </a:xfrm>
              <a:prstGeom prst="rect">
                <a:avLst/>
              </a:prstGeom>
              <a:noFill/>
              <a:ln w="9525">
                <a:noFill/>
                <a:miter lim="800000"/>
                <a:headEnd/>
                <a:tailEnd/>
              </a:ln>
            </p:spPr>
            <p:txBody>
              <a:bodyPr>
                <a:spAutoFit/>
              </a:bodyPr>
              <a:lstStyle/>
              <a:p>
                <a:pPr algn="ctr"/>
                <a:r>
                  <a:rPr lang="en-US" sz="1500"/>
                  <a:t>0.6”</a:t>
                </a:r>
              </a:p>
            </p:txBody>
          </p:sp>
        </p:grpSp>
        <p:grpSp>
          <p:nvGrpSpPr>
            <p:cNvPr id="17417" name="Group 14"/>
            <p:cNvGrpSpPr>
              <a:grpSpLocks/>
            </p:cNvGrpSpPr>
            <p:nvPr/>
          </p:nvGrpSpPr>
          <p:grpSpPr bwMode="auto">
            <a:xfrm>
              <a:off x="6553200" y="3048000"/>
              <a:ext cx="2286000" cy="2286000"/>
              <a:chOff x="6629400" y="3962400"/>
              <a:chExt cx="2286000" cy="2286000"/>
            </a:xfrm>
          </p:grpSpPr>
          <p:pic>
            <p:nvPicPr>
              <p:cNvPr id="17418" name="Picture 9" descr="a79721-000-unc-2"/>
              <p:cNvPicPr>
                <a:picLocks noChangeAspect="1" noChangeArrowheads="1"/>
              </p:cNvPicPr>
              <p:nvPr/>
            </p:nvPicPr>
            <p:blipFill>
              <a:blip r:embed="rId5" cstate="print">
                <a:clrChange>
                  <a:clrFrom>
                    <a:srgbClr val="FFFFFF"/>
                  </a:clrFrom>
                  <a:clrTo>
                    <a:srgbClr val="FFFFFF">
                      <a:alpha val="0"/>
                    </a:srgbClr>
                  </a:clrTo>
                </a:clrChange>
              </a:blip>
              <a:srcRect l="21819" t="16942" r="26183" b="16942"/>
              <a:stretch>
                <a:fillRect/>
              </a:stretch>
            </p:blipFill>
            <p:spPr bwMode="auto">
              <a:xfrm>
                <a:off x="6705600" y="3962400"/>
                <a:ext cx="2209800" cy="2173288"/>
              </a:xfrm>
              <a:prstGeom prst="rect">
                <a:avLst/>
              </a:prstGeom>
              <a:noFill/>
              <a:ln w="9525">
                <a:noFill/>
                <a:miter lim="800000"/>
                <a:headEnd/>
                <a:tailEnd/>
              </a:ln>
            </p:spPr>
          </p:pic>
          <p:sp>
            <p:nvSpPr>
              <p:cNvPr id="17419" name="Line 15"/>
              <p:cNvSpPr>
                <a:spLocks noChangeShapeType="1"/>
              </p:cNvSpPr>
              <p:nvPr/>
            </p:nvSpPr>
            <p:spPr bwMode="auto">
              <a:xfrm flipH="1" flipV="1">
                <a:off x="6705600" y="5334000"/>
                <a:ext cx="0" cy="685800"/>
              </a:xfrm>
              <a:prstGeom prst="line">
                <a:avLst/>
              </a:prstGeom>
              <a:noFill/>
              <a:ln w="9525">
                <a:solidFill>
                  <a:schemeClr val="tx1"/>
                </a:solidFill>
                <a:round/>
                <a:headEnd type="triangle" w="med" len="med"/>
                <a:tailEnd type="triangle" w="med" len="med"/>
              </a:ln>
            </p:spPr>
            <p:txBody>
              <a:bodyPr/>
              <a:lstStyle/>
              <a:p>
                <a:endParaRPr lang="en-US"/>
              </a:p>
            </p:txBody>
          </p:sp>
          <p:sp>
            <p:nvSpPr>
              <p:cNvPr id="17420" name="Line 17"/>
              <p:cNvSpPr>
                <a:spLocks noChangeShapeType="1"/>
              </p:cNvSpPr>
              <p:nvPr/>
            </p:nvSpPr>
            <p:spPr bwMode="auto">
              <a:xfrm flipH="1" flipV="1">
                <a:off x="6629400" y="4876800"/>
                <a:ext cx="0" cy="304800"/>
              </a:xfrm>
              <a:prstGeom prst="line">
                <a:avLst/>
              </a:prstGeom>
              <a:noFill/>
              <a:ln w="9525">
                <a:solidFill>
                  <a:schemeClr val="tx1"/>
                </a:solidFill>
                <a:round/>
                <a:headEnd type="triangle" w="med" len="med"/>
                <a:tailEnd type="triangle" w="med" len="med"/>
              </a:ln>
            </p:spPr>
            <p:txBody>
              <a:bodyPr/>
              <a:lstStyle/>
              <a:p>
                <a:endParaRPr lang="en-US"/>
              </a:p>
            </p:txBody>
          </p:sp>
          <p:sp>
            <p:nvSpPr>
              <p:cNvPr id="17421" name="Line 10"/>
              <p:cNvSpPr>
                <a:spLocks noChangeShapeType="1"/>
              </p:cNvSpPr>
              <p:nvPr/>
            </p:nvSpPr>
            <p:spPr bwMode="auto">
              <a:xfrm flipV="1">
                <a:off x="8229600" y="5562600"/>
                <a:ext cx="685800" cy="685800"/>
              </a:xfrm>
              <a:prstGeom prst="line">
                <a:avLst/>
              </a:prstGeom>
              <a:noFill/>
              <a:ln w="9525">
                <a:solidFill>
                  <a:schemeClr val="tx1"/>
                </a:solidFill>
                <a:round/>
                <a:headEnd type="triangle" w="med" len="med"/>
                <a:tailEnd type="triangle" w="med" len="med"/>
              </a:ln>
            </p:spPr>
            <p:txBody>
              <a:bodyPr/>
              <a:lstStyle/>
              <a:p>
                <a:endParaRPr lang="en-US"/>
              </a:p>
            </p:txBody>
          </p:sp>
          <p:sp>
            <p:nvSpPr>
              <p:cNvPr id="17422" name="Line 11"/>
              <p:cNvSpPr>
                <a:spLocks noChangeShapeType="1"/>
              </p:cNvSpPr>
              <p:nvPr/>
            </p:nvSpPr>
            <p:spPr bwMode="auto">
              <a:xfrm flipH="1" flipV="1">
                <a:off x="6934200" y="6096000"/>
                <a:ext cx="1143000" cy="152400"/>
              </a:xfrm>
              <a:prstGeom prst="line">
                <a:avLst/>
              </a:prstGeom>
              <a:noFill/>
              <a:ln w="9525">
                <a:solidFill>
                  <a:schemeClr val="tx1"/>
                </a:solidFill>
                <a:round/>
                <a:headEnd type="triangle" w="med" len="med"/>
                <a:tailEnd type="triangle" w="med" len="med"/>
              </a:ln>
            </p:spPr>
            <p:txBody>
              <a:bodyPr/>
              <a:lstStyle/>
              <a:p>
                <a:endParaRPr lang="en-US"/>
              </a:p>
            </p:txBody>
          </p:sp>
        </p:grpSp>
      </p:grpSp>
      <p:sp>
        <p:nvSpPr>
          <p:cNvPr id="17415" name="TextBox 17"/>
          <p:cNvSpPr txBox="1">
            <a:spLocks noChangeArrowheads="1"/>
          </p:cNvSpPr>
          <p:nvPr/>
        </p:nvSpPr>
        <p:spPr bwMode="auto">
          <a:xfrm>
            <a:off x="7162800" y="3886200"/>
            <a:ext cx="1676400" cy="369888"/>
          </a:xfrm>
          <a:prstGeom prst="rect">
            <a:avLst/>
          </a:prstGeom>
          <a:noFill/>
          <a:ln w="9525">
            <a:noFill/>
            <a:miter lim="800000"/>
            <a:headEnd/>
            <a:tailEnd/>
          </a:ln>
        </p:spPr>
        <p:txBody>
          <a:bodyPr>
            <a:spAutoFit/>
          </a:bodyPr>
          <a:lstStyle/>
          <a:p>
            <a:r>
              <a:rPr lang="en-US" b="1"/>
              <a:t>Sandia Stack</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3" descr="coordinates.jpg"/>
          <p:cNvPicPr>
            <a:picLocks noChangeAspect="1"/>
          </p:cNvPicPr>
          <p:nvPr/>
        </p:nvPicPr>
        <p:blipFill>
          <a:blip r:embed="rId3" cstate="print"/>
          <a:srcRect l="-8581" r="-8581"/>
          <a:stretch>
            <a:fillRect/>
          </a:stretch>
        </p:blipFill>
        <p:spPr>
          <a:xfrm>
            <a:off x="1834377" y="2967748"/>
            <a:ext cx="6577694" cy="3494372"/>
          </a:xfrm>
          <a:prstGeom prst="rect">
            <a:avLst/>
          </a:prstGeom>
        </p:spPr>
      </p:pic>
      <p:sp>
        <p:nvSpPr>
          <p:cNvPr id="2" name="Title 1"/>
          <p:cNvSpPr>
            <a:spLocks noGrp="1"/>
          </p:cNvSpPr>
          <p:nvPr>
            <p:ph type="title"/>
          </p:nvPr>
        </p:nvSpPr>
        <p:spPr/>
        <p:txBody>
          <a:bodyPr>
            <a:normAutofit/>
          </a:bodyPr>
          <a:lstStyle/>
          <a:p>
            <a:r>
              <a:rPr lang="en-US" dirty="0" smtClean="0"/>
              <a:t>Verifying </a:t>
            </a:r>
            <a:r>
              <a:rPr lang="en-US" dirty="0" err="1" smtClean="0"/>
              <a:t>Matlab</a:t>
            </a:r>
            <a:r>
              <a:rPr lang="en-US" dirty="0" smtClean="0"/>
              <a:t> Code</a:t>
            </a:r>
            <a:endParaRPr lang="en-US" dirty="0"/>
          </a:p>
        </p:txBody>
      </p:sp>
      <p:sp>
        <p:nvSpPr>
          <p:cNvPr id="11" name="Content Placeholder 10"/>
          <p:cNvSpPr>
            <a:spLocks noGrp="1"/>
          </p:cNvSpPr>
          <p:nvPr>
            <p:ph idx="1"/>
          </p:nvPr>
        </p:nvSpPr>
        <p:spPr/>
        <p:txBody>
          <a:bodyPr/>
          <a:lstStyle/>
          <a:p>
            <a:r>
              <a:rPr lang="en-US" dirty="0" smtClean="0"/>
              <a:t>Acquisition</a:t>
            </a:r>
          </a:p>
          <a:p>
            <a:r>
              <a:rPr lang="en-US" dirty="0" smtClean="0"/>
              <a:t>Tracking</a:t>
            </a:r>
          </a:p>
          <a:p>
            <a:r>
              <a:rPr lang="en-US" dirty="0" smtClean="0"/>
              <a:t>Position Solution</a:t>
            </a:r>
            <a:endParaRPr lang="en-US" dirty="0"/>
          </a:p>
        </p:txBody>
      </p:sp>
      <p:pic>
        <p:nvPicPr>
          <p:cNvPr id="7" name="Picture 6"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Using </a:t>
            </a:r>
            <a:r>
              <a:rPr lang="en-US" dirty="0" err="1" smtClean="0"/>
              <a:t>Matlab</a:t>
            </a:r>
            <a:endParaRPr lang="en-US" dirty="0"/>
          </a:p>
        </p:txBody>
      </p:sp>
      <p:sp>
        <p:nvSpPr>
          <p:cNvPr id="3" name="Content Placeholder 2"/>
          <p:cNvSpPr>
            <a:spLocks noGrp="1"/>
          </p:cNvSpPr>
          <p:nvPr>
            <p:ph idx="1"/>
          </p:nvPr>
        </p:nvSpPr>
        <p:spPr/>
        <p:txBody>
          <a:bodyPr/>
          <a:lstStyle/>
          <a:p>
            <a:r>
              <a:rPr lang="en-US" dirty="0" smtClean="0"/>
              <a:t>Create a function to extract the desired length of data</a:t>
            </a:r>
          </a:p>
          <a:p>
            <a:r>
              <a:rPr lang="en-US" dirty="0" smtClean="0"/>
              <a:t> Perform acquisition</a:t>
            </a:r>
          </a:p>
          <a:p>
            <a:pPr>
              <a:buNone/>
            </a:pPr>
            <a:endParaRPr lang="en-US" dirty="0"/>
          </a:p>
        </p:txBody>
      </p:sp>
      <p:pic>
        <p:nvPicPr>
          <p:cNvPr id="4" name="Picture 3" descr="Picture 3.png"/>
          <p:cNvPicPr>
            <a:picLocks noChangeAspect="1"/>
          </p:cNvPicPr>
          <p:nvPr/>
        </p:nvPicPr>
        <p:blipFill>
          <a:blip r:embed="rId2" cstate="print"/>
          <a:stretch>
            <a:fillRect/>
          </a:stretch>
        </p:blipFill>
        <p:spPr>
          <a:xfrm>
            <a:off x="1435608" y="3187960"/>
            <a:ext cx="7122595" cy="4012940"/>
          </a:xfrm>
          <a:prstGeom prst="rect">
            <a:avLst/>
          </a:prstGeom>
        </p:spPr>
      </p:pic>
      <p:pic>
        <p:nvPicPr>
          <p:cNvPr id="9" name="Picture 8"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Using </a:t>
            </a:r>
            <a:r>
              <a:rPr lang="en-US" dirty="0" err="1" smtClean="0"/>
              <a:t>Matlab</a:t>
            </a:r>
            <a:endParaRPr lang="en-US" dirty="0"/>
          </a:p>
        </p:txBody>
      </p:sp>
      <p:sp>
        <p:nvSpPr>
          <p:cNvPr id="3" name="Content Placeholder 2"/>
          <p:cNvSpPr>
            <a:spLocks noGrp="1"/>
          </p:cNvSpPr>
          <p:nvPr>
            <p:ph idx="4294967295"/>
          </p:nvPr>
        </p:nvSpPr>
        <p:spPr>
          <a:xfrm>
            <a:off x="1644650" y="1447800"/>
            <a:ext cx="7499350" cy="4800600"/>
          </a:xfrm>
        </p:spPr>
        <p:txBody>
          <a:bodyPr/>
          <a:lstStyle/>
          <a:p>
            <a:r>
              <a:rPr lang="en-US" dirty="0" smtClean="0"/>
              <a:t>Reduce tracking time from 30 to 3 minutes</a:t>
            </a:r>
          </a:p>
          <a:p>
            <a:r>
              <a:rPr lang="en-US" dirty="0" smtClean="0"/>
              <a:t>Omit ephemeris decoding</a:t>
            </a:r>
          </a:p>
          <a:p>
            <a:r>
              <a:rPr lang="en-US" dirty="0" smtClean="0"/>
              <a:t>Compute valid </a:t>
            </a:r>
            <a:r>
              <a:rPr lang="en-US" dirty="0" err="1" smtClean="0"/>
              <a:t>pseudoranges</a:t>
            </a:r>
            <a:endParaRPr lang="en-US" dirty="0" smtClean="0"/>
          </a:p>
          <a:p>
            <a:pPr lvl="1"/>
            <a:r>
              <a:rPr lang="en-US" dirty="0" smtClean="0"/>
              <a:t>Travel time from the satellite to receiver multiplied by the speed of light</a:t>
            </a:r>
          </a:p>
          <a:p>
            <a:r>
              <a:rPr lang="en-US" dirty="0" smtClean="0"/>
              <a:t>Obtain Time Of the Week</a:t>
            </a:r>
          </a:p>
          <a:p>
            <a:pPr lvl="1">
              <a:buNone/>
            </a:pPr>
            <a:endParaRPr lang="en-US" dirty="0" smtClean="0"/>
          </a:p>
          <a:p>
            <a:pPr lvl="1">
              <a:buNone/>
            </a:pPr>
            <a:endParaRPr lang="en-US" dirty="0" smtClean="0"/>
          </a:p>
          <a:p>
            <a:endParaRPr lang="en-US" dirty="0" smtClean="0"/>
          </a:p>
          <a:p>
            <a:pPr lvl="1"/>
            <a:endParaRPr lang="en-US" dirty="0" smtClean="0"/>
          </a:p>
          <a:p>
            <a:pPr lvl="1">
              <a:buNone/>
            </a:pPr>
            <a:endParaRPr lang="en-US" dirty="0"/>
          </a:p>
        </p:txBody>
      </p:sp>
      <p:pic>
        <p:nvPicPr>
          <p:cNvPr id="4"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9" name="Picture 8"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RINEX File</a:t>
            </a:r>
            <a:endParaRPr lang="en-US" dirty="0"/>
          </a:p>
        </p:txBody>
      </p:sp>
      <p:sp>
        <p:nvSpPr>
          <p:cNvPr id="3" name="Content Placeholder 2"/>
          <p:cNvSpPr>
            <a:spLocks noGrp="1"/>
          </p:cNvSpPr>
          <p:nvPr>
            <p:ph idx="1"/>
          </p:nvPr>
        </p:nvSpPr>
        <p:spPr/>
        <p:txBody>
          <a:bodyPr/>
          <a:lstStyle/>
          <a:p>
            <a:r>
              <a:rPr lang="en-US" dirty="0" smtClean="0"/>
              <a:t>Receiver Independent Exchange Format</a:t>
            </a:r>
          </a:p>
          <a:p>
            <a:r>
              <a:rPr lang="en-US" dirty="0" smtClean="0"/>
              <a:t>Pseudoranges &amp; TOW</a:t>
            </a:r>
          </a:p>
          <a:p>
            <a:r>
              <a:rPr lang="en-US" dirty="0" smtClean="0"/>
              <a:t>TOW            UTC</a:t>
            </a:r>
          </a:p>
          <a:p>
            <a:pPr lvl="1"/>
            <a:r>
              <a:rPr lang="en-US" dirty="0" smtClean="0"/>
              <a:t>105636 </a:t>
            </a:r>
            <a:r>
              <a:rPr lang="en-US" dirty="0" err="1" smtClean="0"/>
              <a:t>s</a:t>
            </a:r>
            <a:r>
              <a:rPr lang="en-US" dirty="0" smtClean="0"/>
              <a:t> = 29 hours 20 minutes &amp; 36 </a:t>
            </a:r>
            <a:r>
              <a:rPr lang="en-US" dirty="0" err="1" smtClean="0"/>
              <a:t>s</a:t>
            </a:r>
            <a:endParaRPr lang="en-US" dirty="0" smtClean="0"/>
          </a:p>
          <a:p>
            <a:r>
              <a:rPr lang="en-US" dirty="0" smtClean="0"/>
              <a:t>Observations type</a:t>
            </a:r>
          </a:p>
          <a:p>
            <a:r>
              <a:rPr lang="en-US" dirty="0" smtClean="0"/>
              <a:t>Using Text Editor</a:t>
            </a:r>
          </a:p>
          <a:p>
            <a:r>
              <a:rPr lang="en-US" dirty="0" smtClean="0"/>
              <a:t>Strict format</a:t>
            </a:r>
          </a:p>
          <a:p>
            <a:pPr lvl="1"/>
            <a:endParaRPr lang="en-US" dirty="0"/>
          </a:p>
        </p:txBody>
      </p:sp>
      <p:pic>
        <p:nvPicPr>
          <p:cNvPr id="4"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sp>
        <p:nvSpPr>
          <p:cNvPr id="12" name="Right Arrow 11"/>
          <p:cNvSpPr/>
          <p:nvPr/>
        </p:nvSpPr>
        <p:spPr>
          <a:xfrm>
            <a:off x="3048000" y="2743200"/>
            <a:ext cx="978408" cy="304800"/>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pic>
        <p:nvPicPr>
          <p:cNvPr id="9" name="Picture 8"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RINEX File</a:t>
            </a:r>
            <a:endParaRPr lang="en-US" dirty="0"/>
          </a:p>
        </p:txBody>
      </p:sp>
      <p:pic>
        <p:nvPicPr>
          <p:cNvPr id="14" name="Content Placeholder 13" descr="RINEXPIC.jpg"/>
          <p:cNvPicPr>
            <a:picLocks noGrp="1" noChangeAspect="1"/>
          </p:cNvPicPr>
          <p:nvPr>
            <p:ph idx="1"/>
          </p:nvPr>
        </p:nvPicPr>
        <p:blipFill>
          <a:blip r:embed="rId2" cstate="print"/>
          <a:srcRect l="-10763" r="-10763"/>
          <a:stretch>
            <a:fillRect/>
          </a:stretch>
        </p:blipFill>
        <p:spPr>
          <a:xfrm>
            <a:off x="1066800" y="1433032"/>
            <a:ext cx="8383600" cy="4800600"/>
          </a:xfrm>
        </p:spPr>
      </p:pic>
      <p:pic>
        <p:nvPicPr>
          <p:cNvPr id="4" name="Picture 8" descr="Ulogo.png"/>
          <p:cNvPicPr>
            <a:picLocks noChangeAspect="1"/>
          </p:cNvPicPr>
          <p:nvPr/>
        </p:nvPicPr>
        <p:blipFill>
          <a:blip r:embed="rId3" cstate="print">
            <a:lum bright="-12000" contrast="44000"/>
          </a:blip>
          <a:srcRect/>
          <a:stretch>
            <a:fillRect/>
          </a:stretch>
        </p:blipFill>
        <p:spPr bwMode="auto">
          <a:xfrm>
            <a:off x="0" y="0"/>
            <a:ext cx="1066800" cy="782638"/>
          </a:xfrm>
          <a:prstGeom prst="rect">
            <a:avLst/>
          </a:prstGeom>
          <a:noFill/>
          <a:ln w="9525">
            <a:noFill/>
            <a:miter lim="800000"/>
            <a:headEnd/>
            <a:tailEnd/>
          </a:ln>
        </p:spPr>
      </p:pic>
      <p:sp>
        <p:nvSpPr>
          <p:cNvPr id="12" name="Rectangle 11"/>
          <p:cNvSpPr/>
          <p:nvPr/>
        </p:nvSpPr>
        <p:spPr>
          <a:xfrm>
            <a:off x="2119103" y="5065505"/>
            <a:ext cx="1236466" cy="883994"/>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5" name="Rectangle 14"/>
          <p:cNvSpPr/>
          <p:nvPr/>
        </p:nvSpPr>
        <p:spPr>
          <a:xfrm>
            <a:off x="2392132" y="4873518"/>
            <a:ext cx="1831015" cy="191987"/>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9" name="Picture 8"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Obtaining Ephemeris Data</a:t>
            </a:r>
            <a:endParaRPr lang="en-US" dirty="0"/>
          </a:p>
        </p:txBody>
      </p:sp>
      <p:sp>
        <p:nvSpPr>
          <p:cNvPr id="3" name="Content Placeholder 2"/>
          <p:cNvSpPr>
            <a:spLocks noGrp="1"/>
          </p:cNvSpPr>
          <p:nvPr>
            <p:ph idx="1"/>
          </p:nvPr>
        </p:nvSpPr>
        <p:spPr/>
        <p:txBody>
          <a:bodyPr/>
          <a:lstStyle/>
          <a:p>
            <a:r>
              <a:rPr lang="en-US" dirty="0" smtClean="0"/>
              <a:t>International GNSS Service (IGS) website</a:t>
            </a:r>
          </a:p>
          <a:p>
            <a:r>
              <a:rPr lang="en-US" dirty="0" smtClean="0"/>
              <a:t>Find valid navigation RINEX file based on date and time of capture</a:t>
            </a:r>
          </a:p>
          <a:p>
            <a:r>
              <a:rPr lang="en-US" dirty="0" smtClean="0"/>
              <a:t>File name format:</a:t>
            </a:r>
          </a:p>
          <a:p>
            <a:pPr lvl="1"/>
            <a:r>
              <a:rPr lang="en-US" dirty="0" err="1" smtClean="0"/>
              <a:t>namedddh.yyn</a:t>
            </a:r>
            <a:r>
              <a:rPr lang="en-US" dirty="0" smtClean="0"/>
              <a:t>	</a:t>
            </a:r>
          </a:p>
          <a:p>
            <a:pPr lvl="4">
              <a:buNone/>
            </a:pPr>
            <a:endParaRPr lang="en-US" dirty="0" smtClean="0"/>
          </a:p>
          <a:p>
            <a:pPr lvl="4">
              <a:buNone/>
            </a:pPr>
            <a:r>
              <a:rPr lang="en-US" dirty="0" smtClean="0"/>
              <a:t>                 2-digit year</a:t>
            </a:r>
          </a:p>
          <a:p>
            <a:pPr lvl="4">
              <a:buNone/>
            </a:pPr>
            <a:r>
              <a:rPr lang="en-US" dirty="0" smtClean="0"/>
              <a:t>		letter for hour( a-</a:t>
            </a:r>
            <a:r>
              <a:rPr lang="en-US" dirty="0" err="1" smtClean="0"/>
              <a:t>x</a:t>
            </a:r>
            <a:r>
              <a:rPr lang="en-US" dirty="0" smtClean="0"/>
              <a:t>)</a:t>
            </a:r>
          </a:p>
          <a:p>
            <a:pPr lvl="4">
              <a:buNone/>
            </a:pPr>
            <a:r>
              <a:rPr lang="en-US" dirty="0" smtClean="0"/>
              <a:t>day of the year (1-366) </a:t>
            </a:r>
          </a:p>
          <a:p>
            <a:endParaRPr lang="en-US" dirty="0" smtClean="0"/>
          </a:p>
        </p:txBody>
      </p:sp>
      <p:pic>
        <p:nvPicPr>
          <p:cNvPr id="6"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cxnSp>
        <p:nvCxnSpPr>
          <p:cNvPr id="8" name="Straight Arrow Connector 7"/>
          <p:cNvCxnSpPr/>
          <p:nvPr/>
        </p:nvCxnSpPr>
        <p:spPr>
          <a:xfrm rot="5400000">
            <a:off x="2560553" y="4633533"/>
            <a:ext cx="1200439" cy="158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2" name="Straight Arrow Connector 11"/>
          <p:cNvCxnSpPr/>
          <p:nvPr/>
        </p:nvCxnSpPr>
        <p:spPr>
          <a:xfrm rot="5400000">
            <a:off x="3154519" y="4468583"/>
            <a:ext cx="868950" cy="158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8" name="Straight Arrow Connector 17"/>
          <p:cNvCxnSpPr/>
          <p:nvPr/>
        </p:nvCxnSpPr>
        <p:spPr>
          <a:xfrm rot="5400000">
            <a:off x="3626667" y="4291759"/>
            <a:ext cx="513715" cy="158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pic>
        <p:nvPicPr>
          <p:cNvPr id="10" name="Picture 9"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Coordinates</a:t>
            </a:r>
            <a:endParaRPr lang="en-US" dirty="0"/>
          </a:p>
        </p:txBody>
      </p:sp>
      <p:sp>
        <p:nvSpPr>
          <p:cNvPr id="3" name="Content Placeholder 2"/>
          <p:cNvSpPr>
            <a:spLocks noGrp="1"/>
          </p:cNvSpPr>
          <p:nvPr>
            <p:ph idx="1"/>
          </p:nvPr>
        </p:nvSpPr>
        <p:spPr/>
        <p:txBody>
          <a:bodyPr/>
          <a:lstStyle/>
          <a:p>
            <a:r>
              <a:rPr lang="en-US" dirty="0" smtClean="0"/>
              <a:t>Combine observable RINEX file created with navigation RINEX file found online </a:t>
            </a:r>
          </a:p>
          <a:p>
            <a:r>
              <a:rPr lang="en-US" dirty="0" err="1" smtClean="0"/>
              <a:t>Teqc</a:t>
            </a:r>
            <a:r>
              <a:rPr lang="en-US" dirty="0" smtClean="0"/>
              <a:t> (toolkit for GPS data)</a:t>
            </a:r>
          </a:p>
        </p:txBody>
      </p:sp>
      <p:pic>
        <p:nvPicPr>
          <p:cNvPr id="6" name="Picture 8" descr="Ulogo.png"/>
          <p:cNvPicPr>
            <a:picLocks noChangeAspect="1"/>
          </p:cNvPicPr>
          <p:nvPr/>
        </p:nvPicPr>
        <p:blipFill>
          <a:blip r:embed="rId3"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7" name="Picture 6" descr="TEQC_GPS_pic.png"/>
          <p:cNvPicPr>
            <a:picLocks noChangeAspect="1"/>
          </p:cNvPicPr>
          <p:nvPr/>
        </p:nvPicPr>
        <p:blipFill>
          <a:blip r:embed="rId4" cstate="print"/>
          <a:stretch>
            <a:fillRect/>
          </a:stretch>
        </p:blipFill>
        <p:spPr>
          <a:xfrm>
            <a:off x="1066800" y="3664079"/>
            <a:ext cx="8077200" cy="2350133"/>
          </a:xfrm>
          <a:prstGeom prst="rect">
            <a:avLst/>
          </a:prstGeom>
        </p:spPr>
      </p:pic>
      <p:pic>
        <p:nvPicPr>
          <p:cNvPr id="9" name="Picture 8" descr="sandia.jpg"/>
          <p:cNvPicPr>
            <a:picLocks noChangeAspect="1"/>
          </p:cNvPicPr>
          <p:nvPr/>
        </p:nvPicPr>
        <p:blipFill>
          <a:blip r:embed="rId5"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Coordinates</a:t>
            </a:r>
            <a:endParaRPr lang="en-US" dirty="0"/>
          </a:p>
        </p:txBody>
      </p:sp>
      <p:pic>
        <p:nvPicPr>
          <p:cNvPr id="6"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sp>
        <p:nvSpPr>
          <p:cNvPr id="8" name="Rectangle 7"/>
          <p:cNvSpPr/>
          <p:nvPr/>
        </p:nvSpPr>
        <p:spPr>
          <a:xfrm>
            <a:off x="4210667" y="3985505"/>
            <a:ext cx="4723020" cy="267744"/>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10" name="Content Placeholder 9" descr="soutionpic.jpg"/>
          <p:cNvPicPr>
            <a:picLocks noGrp="1" noChangeAspect="1"/>
          </p:cNvPicPr>
          <p:nvPr>
            <p:ph idx="1"/>
          </p:nvPr>
        </p:nvPicPr>
        <p:blipFill>
          <a:blip r:embed="rId3" cstate="print"/>
          <a:srcRect t="-1304" b="-1304"/>
          <a:stretch>
            <a:fillRect/>
          </a:stretch>
        </p:blipFill>
        <p:spPr>
          <a:xfrm>
            <a:off x="1435608" y="1462568"/>
            <a:ext cx="7498080" cy="4800600"/>
          </a:xfrm>
        </p:spPr>
      </p:pic>
      <p:sp>
        <p:nvSpPr>
          <p:cNvPr id="11" name="Rectangle 10"/>
          <p:cNvSpPr/>
          <p:nvPr/>
        </p:nvSpPr>
        <p:spPr>
          <a:xfrm>
            <a:off x="4210667" y="3985505"/>
            <a:ext cx="4723020" cy="267744"/>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12" name="Picture 11"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Coordinates</a:t>
            </a:r>
            <a:endParaRPr lang="en-US" dirty="0"/>
          </a:p>
        </p:txBody>
      </p:sp>
      <p:sp>
        <p:nvSpPr>
          <p:cNvPr id="3" name="Content Placeholder 2"/>
          <p:cNvSpPr>
            <a:spLocks noGrp="1"/>
          </p:cNvSpPr>
          <p:nvPr>
            <p:ph idx="1"/>
          </p:nvPr>
        </p:nvSpPr>
        <p:spPr/>
        <p:txBody>
          <a:bodyPr/>
          <a:lstStyle/>
          <a:p>
            <a:r>
              <a:rPr lang="en-US" dirty="0" smtClean="0"/>
              <a:t>Google maps   </a:t>
            </a:r>
            <a:endParaRPr lang="en-US" dirty="0"/>
          </a:p>
        </p:txBody>
      </p:sp>
      <p:pic>
        <p:nvPicPr>
          <p:cNvPr id="6"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7" name="Picture 6" descr="googlepic.jpg"/>
          <p:cNvPicPr>
            <a:picLocks noChangeAspect="1"/>
          </p:cNvPicPr>
          <p:nvPr/>
        </p:nvPicPr>
        <p:blipFill>
          <a:blip r:embed="rId3" cstate="print"/>
          <a:stretch>
            <a:fillRect/>
          </a:stretch>
        </p:blipFill>
        <p:spPr>
          <a:xfrm>
            <a:off x="1192147" y="1417638"/>
            <a:ext cx="7770877" cy="4997972"/>
          </a:xfrm>
          <a:prstGeom prst="rect">
            <a:avLst/>
          </a:prstGeom>
        </p:spPr>
      </p:pic>
      <p:pic>
        <p:nvPicPr>
          <p:cNvPr id="9" name="Picture 8" descr="sandia.jpg"/>
          <p:cNvPicPr>
            <a:picLocks noChangeAspect="1"/>
          </p:cNvPicPr>
          <p:nvPr/>
        </p:nvPicPr>
        <p:blipFill>
          <a:blip r:embed="rId4"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5400" y="1524000"/>
            <a:ext cx="7498080" cy="1143000"/>
          </a:xfrm>
        </p:spPr>
        <p:txBody>
          <a:bodyPr/>
          <a:lstStyle/>
          <a:p>
            <a:r>
              <a:rPr lang="en-US" dirty="0" smtClean="0"/>
              <a:t>Questions?</a:t>
            </a:r>
            <a:endParaRPr lang="en-US" dirty="0"/>
          </a:p>
        </p:txBody>
      </p:sp>
      <p:pic>
        <p:nvPicPr>
          <p:cNvPr id="5" name="Picture 8" descr="Ulogo.png"/>
          <p:cNvPicPr>
            <a:picLocks noChangeAspect="1"/>
          </p:cNvPicPr>
          <p:nvPr/>
        </p:nvPicPr>
        <p:blipFill>
          <a:blip r:embed="rId2" cstate="print">
            <a:lum bright="-12000" contrast="44000"/>
          </a:blip>
          <a:srcRect/>
          <a:stretch>
            <a:fillRect/>
          </a:stretch>
        </p:blipFill>
        <p:spPr bwMode="auto">
          <a:xfrm>
            <a:off x="0" y="0"/>
            <a:ext cx="1066800" cy="782638"/>
          </a:xfrm>
          <a:prstGeom prst="rect">
            <a:avLst/>
          </a:prstGeom>
          <a:noFill/>
          <a:ln w="9525">
            <a:noFill/>
            <a:miter lim="800000"/>
            <a:headEnd/>
            <a:tailEnd/>
          </a:ln>
        </p:spPr>
      </p:pic>
      <p:pic>
        <p:nvPicPr>
          <p:cNvPr id="6" name="Picture 4" descr="sandia.jpg"/>
          <p:cNvPicPr>
            <a:picLocks noChangeAspect="1"/>
          </p:cNvPicPr>
          <p:nvPr/>
        </p:nvPicPr>
        <p:blipFill>
          <a:blip r:embed="rId3" cstate="print"/>
          <a:srcRect/>
          <a:stretch>
            <a:fillRect/>
          </a:stretch>
        </p:blipFill>
        <p:spPr bwMode="auto">
          <a:xfrm>
            <a:off x="7743825" y="0"/>
            <a:ext cx="1400175" cy="733425"/>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814</TotalTime>
  <Words>2920</Words>
  <Application>Microsoft Office PowerPoint</Application>
  <PresentationFormat>On-screen Show (4:3)</PresentationFormat>
  <Paragraphs>704</Paragraphs>
  <Slides>100</Slides>
  <Notes>13</Notes>
  <HiddenSlides>0</HiddenSlides>
  <MMClips>0</MMClips>
  <ScaleCrop>false</ScaleCrop>
  <HeadingPairs>
    <vt:vector size="4" baseType="variant">
      <vt:variant>
        <vt:lpstr>Theme</vt:lpstr>
      </vt:variant>
      <vt:variant>
        <vt:i4>2</vt:i4>
      </vt:variant>
      <vt:variant>
        <vt:lpstr>Slide Titles</vt:lpstr>
      </vt:variant>
      <vt:variant>
        <vt:i4>100</vt:i4>
      </vt:variant>
    </vt:vector>
  </HeadingPairs>
  <TitlesOfParts>
    <vt:vector size="102" baseType="lpstr">
      <vt:lpstr>Solstice</vt:lpstr>
      <vt:lpstr>Office Theme</vt:lpstr>
      <vt:lpstr>Design of a GPS Capture and Process System for Wireless Networks</vt:lpstr>
      <vt:lpstr>Outline</vt:lpstr>
      <vt:lpstr>Introduction  to GPS Tracking System</vt:lpstr>
      <vt:lpstr>Introduction</vt:lpstr>
      <vt:lpstr>GPS Tracking System</vt:lpstr>
      <vt:lpstr>GPS Tracking System</vt:lpstr>
      <vt:lpstr>GPS Tracking System</vt:lpstr>
      <vt:lpstr>Portable GPS Tracking</vt:lpstr>
      <vt:lpstr>Design Requirements</vt:lpstr>
      <vt:lpstr>Previous Design</vt:lpstr>
      <vt:lpstr>Previous Design</vt:lpstr>
      <vt:lpstr>Design Requirements</vt:lpstr>
      <vt:lpstr>Design Modifications</vt:lpstr>
      <vt:lpstr>Prototype Design (Kerry)</vt:lpstr>
      <vt:lpstr>Programming Overview</vt:lpstr>
      <vt:lpstr>Programming  (Cory)</vt:lpstr>
      <vt:lpstr>Programming (Hartman)</vt:lpstr>
      <vt:lpstr>Programming  (Jake)</vt:lpstr>
      <vt:lpstr>Post-processing (Eidy)</vt:lpstr>
      <vt:lpstr>Results</vt:lpstr>
      <vt:lpstr>Questions?</vt:lpstr>
      <vt:lpstr>Prototype design and construction</vt:lpstr>
      <vt:lpstr>Prototypes</vt:lpstr>
      <vt:lpstr>Prototypes</vt:lpstr>
      <vt:lpstr>Prototypes</vt:lpstr>
      <vt:lpstr>Prototypes</vt:lpstr>
      <vt:lpstr>Prototypes</vt:lpstr>
      <vt:lpstr>Prototypes</vt:lpstr>
      <vt:lpstr>Prototypes</vt:lpstr>
      <vt:lpstr>Prototypes</vt:lpstr>
      <vt:lpstr>Prototypes</vt:lpstr>
      <vt:lpstr>Prototypes</vt:lpstr>
      <vt:lpstr>Prototypes</vt:lpstr>
      <vt:lpstr>Prototypes</vt:lpstr>
      <vt:lpstr>Prototypes</vt:lpstr>
      <vt:lpstr>Prototypes</vt:lpstr>
      <vt:lpstr>Prototypes</vt:lpstr>
      <vt:lpstr>Prototypes</vt:lpstr>
      <vt:lpstr>Prototypes</vt:lpstr>
      <vt:lpstr>Prototypes</vt:lpstr>
      <vt:lpstr>Prototypes</vt:lpstr>
      <vt:lpstr>Prototypes</vt:lpstr>
      <vt:lpstr>Prototypes</vt:lpstr>
      <vt:lpstr>Prototypes</vt:lpstr>
      <vt:lpstr>Prototypes</vt:lpstr>
      <vt:lpstr>Prototypes</vt:lpstr>
      <vt:lpstr>Prototypes</vt:lpstr>
      <vt:lpstr>Prototypes</vt:lpstr>
      <vt:lpstr>Questions?</vt:lpstr>
      <vt:lpstr>Embedded Programming</vt:lpstr>
      <vt:lpstr>Embedded Software Design</vt:lpstr>
      <vt:lpstr>Interfacing</vt:lpstr>
      <vt:lpstr>Interfacing With Flash Memory</vt:lpstr>
      <vt:lpstr>Flash Memory Specs</vt:lpstr>
      <vt:lpstr>Design Decisions</vt:lpstr>
      <vt:lpstr>Old Flash memory</vt:lpstr>
      <vt:lpstr>Our Memory Solution</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Possible Flash Design Improvements</vt:lpstr>
      <vt:lpstr>Accelerometer</vt:lpstr>
      <vt:lpstr>GPS Front-End</vt:lpstr>
      <vt:lpstr>Questions?</vt:lpstr>
      <vt:lpstr>Transferring GPS Data to a PC</vt:lpstr>
      <vt:lpstr>Real Time Clock (RTC)</vt:lpstr>
      <vt:lpstr>Serial Communication</vt:lpstr>
      <vt:lpstr>Serial Communication</vt:lpstr>
      <vt:lpstr>USB</vt:lpstr>
      <vt:lpstr>USB</vt:lpstr>
      <vt:lpstr>Questions?</vt:lpstr>
      <vt:lpstr>Processing GPS Data</vt:lpstr>
      <vt:lpstr>Post-Processing GPS Data</vt:lpstr>
      <vt:lpstr>Parameters Needed</vt:lpstr>
      <vt:lpstr>The Issue</vt:lpstr>
      <vt:lpstr>GPS Navigation Data Structure</vt:lpstr>
      <vt:lpstr>Solution</vt:lpstr>
      <vt:lpstr>Verifying Matlab Code</vt:lpstr>
      <vt:lpstr>Using Matlab</vt:lpstr>
      <vt:lpstr>Using Matlab</vt:lpstr>
      <vt:lpstr>Creating a RINEX File</vt:lpstr>
      <vt:lpstr>Creating a RINEX File</vt:lpstr>
      <vt:lpstr>Obtaining Ephemeris Data</vt:lpstr>
      <vt:lpstr>Obtaining Coordinates</vt:lpstr>
      <vt:lpstr>Obtaining Coordinates</vt:lpstr>
      <vt:lpstr>Mapping Coordinates</vt:lpstr>
      <vt:lpstr>Questions?</vt:lpstr>
      <vt:lpstr>References</vt:lpstr>
    </vt:vector>
  </TitlesOfParts>
  <Company>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GPS Tracking System</dc:title>
  <dc:creator> </dc:creator>
  <cp:lastModifiedBy> </cp:lastModifiedBy>
  <cp:revision>60</cp:revision>
  <dcterms:created xsi:type="dcterms:W3CDTF">2010-03-22T19:35:18Z</dcterms:created>
  <dcterms:modified xsi:type="dcterms:W3CDTF">2010-04-01T21:41:28Z</dcterms:modified>
</cp:coreProperties>
</file>